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9" r:id="rId5"/>
    <p:sldId id="258" r:id="rId6"/>
    <p:sldId id="270" r:id="rId7"/>
    <p:sldId id="262" r:id="rId8"/>
    <p:sldId id="260" r:id="rId9"/>
    <p:sldId id="277" r:id="rId10"/>
    <p:sldId id="271" r:id="rId11"/>
    <p:sldId id="290" r:id="rId12"/>
    <p:sldId id="274" r:id="rId13"/>
  </p:sldIdLst>
  <p:sldSz cx="18288000" cy="10287000"/>
  <p:notesSz cx="6858000" cy="9144000"/>
  <p:embeddedFontLst>
    <p:embeddedFont>
      <p:font typeface="Calibri" panose="020F0502020204030204"/>
      <p:regular r:id="rId17"/>
      <p:bold r:id="rId18"/>
      <p:italic r:id="rId19"/>
      <p:boldItalic r:id="rId20"/>
    </p:embeddedFont>
    <p:embeddedFont>
      <p:font typeface="Teko Medium" panose="0200000000000000000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5" autoAdjust="0"/>
    <p:restoredTop sz="94660"/>
  </p:normalViewPr>
  <p:slideViewPr>
    <p:cSldViewPr snapToGrid="0" showGuides="1">
      <p:cViewPr varScale="1">
        <p:scale>
          <a:sx n="46" d="100"/>
          <a:sy n="46" d="100"/>
        </p:scale>
        <p:origin x="756" y="5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jpeg>
</file>

<file path=ppt/media/image15.jpeg>
</file>

<file path=ppt/media/image2.pn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1"/>
        <p:cNvGrpSpPr/>
        <p:nvPr/>
      </p:nvGrpSpPr>
      <p:grpSpPr>
        <a:xfrm>
          <a:off x="0" y="0"/>
          <a:ext cx="0" cy="0"/>
          <a:chOff x="0" y="0"/>
          <a:chExt cx="0" cy="0"/>
        </a:xfrm>
      </p:grpSpPr>
      <p:sp>
        <p:nvSpPr>
          <p:cNvPr id="152" name="Google Shape;15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3" name="Google Shape;1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7"/>
        <p:cNvGrpSpPr/>
        <p:nvPr/>
      </p:nvGrpSpPr>
      <p:grpSpPr>
        <a:xfrm>
          <a:off x="0" y="0"/>
          <a:ext cx="0" cy="0"/>
          <a:chOff x="0" y="0"/>
          <a:chExt cx="0" cy="0"/>
        </a:xfrm>
      </p:grpSpPr>
      <p:sp>
        <p:nvSpPr>
          <p:cNvPr id="138" name="Google Shape;13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39" name="Google Shape;13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54"/>
        <p:cNvGrpSpPr/>
        <p:nvPr/>
      </p:nvGrpSpPr>
      <p:grpSpPr>
        <a:xfrm>
          <a:off x="0" y="0"/>
          <a:ext cx="0" cy="0"/>
          <a:chOff x="0" y="0"/>
          <a:chExt cx="0" cy="0"/>
        </a:xfrm>
      </p:grpSpPr>
      <p:sp>
        <p:nvSpPr>
          <p:cNvPr id="355" name="Google Shape;355;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56" name="Google Shape;35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93" name="Google Shape;19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0"/>
        <p:cNvGrpSpPr/>
        <p:nvPr/>
      </p:nvGrpSpPr>
      <p:grpSpPr>
        <a:xfrm>
          <a:off x="0" y="0"/>
          <a:ext cx="0" cy="0"/>
          <a:chOff x="0" y="0"/>
          <a:chExt cx="0" cy="0"/>
        </a:xfrm>
      </p:grpSpPr>
      <p:sp>
        <p:nvSpPr>
          <p:cNvPr id="161" name="Google Shape;16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62" name="Google Shape;16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24"/>
        <p:cNvGrpSpPr/>
        <p:nvPr/>
      </p:nvGrpSpPr>
      <p:grpSpPr>
        <a:xfrm>
          <a:off x="0" y="0"/>
          <a:ext cx="0" cy="0"/>
          <a:chOff x="0" y="0"/>
          <a:chExt cx="0" cy="0"/>
        </a:xfrm>
      </p:grpSpPr>
      <p:sp>
        <p:nvSpPr>
          <p:cNvPr id="525" name="Google Shape;525;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526" name="Google Shape;526;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0"/>
        <p:cNvGrpSpPr/>
        <p:nvPr/>
      </p:nvGrpSpPr>
      <p:grpSpPr>
        <a:xfrm>
          <a:off x="0" y="0"/>
          <a:ext cx="0" cy="0"/>
          <a:chOff x="0" y="0"/>
          <a:chExt cx="0" cy="0"/>
        </a:xfrm>
      </p:grpSpPr>
      <p:sp>
        <p:nvSpPr>
          <p:cNvPr id="381" name="Google Shape;38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82" name="Google Shape;38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76"/>
        <p:cNvGrpSpPr/>
        <p:nvPr/>
      </p:nvGrpSpPr>
      <p:grpSpPr>
        <a:xfrm>
          <a:off x="0" y="0"/>
          <a:ext cx="0" cy="0"/>
          <a:chOff x="0" y="0"/>
          <a:chExt cx="0" cy="0"/>
        </a:xfrm>
      </p:grpSpPr>
      <p:sp>
        <p:nvSpPr>
          <p:cNvPr id="477" name="Google Shape;477;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78" name="Google Shape;47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panose="020F0502020204030204"/>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panose="020F0502020204030204"/>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5.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6.jpe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8.jpeg"/><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14.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1"/>
          <a:srcRect t="7812" b="7811"/>
          <a:stretch>
            <a:fillRect/>
          </a:stretch>
        </p:blipFill>
        <p:spPr>
          <a:xfrm>
            <a:off x="0" y="0"/>
            <a:ext cx="18288001" cy="10286999"/>
          </a:xfrm>
          <a:prstGeom prst="rect">
            <a:avLst/>
          </a:prstGeom>
          <a:noFill/>
          <a:ln>
            <a:noFill/>
          </a:ln>
        </p:spPr>
      </p:pic>
      <p:grpSp>
        <p:nvGrpSpPr>
          <p:cNvPr id="85" name="Google Shape;85;p13"/>
          <p:cNvGrpSpPr/>
          <p:nvPr/>
        </p:nvGrpSpPr>
        <p:grpSpPr>
          <a:xfrm>
            <a:off x="11299056" y="4248710"/>
            <a:ext cx="7295511" cy="6043786"/>
            <a:chOff x="1813" y="0"/>
            <a:chExt cx="845760" cy="812800"/>
          </a:xfrm>
        </p:grpSpPr>
        <p:sp>
          <p:nvSpPr>
            <p:cNvPr id="86" name="Google Shape;8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13"/>
            <p:cNvSpPr txBox="1"/>
            <p:nvPr/>
          </p:nvSpPr>
          <p:spPr>
            <a:xfrm>
              <a:off x="127326" y="120326"/>
              <a:ext cx="720247" cy="474472"/>
            </a:xfrm>
            <a:prstGeom prst="rect">
              <a:avLst/>
            </a:prstGeom>
            <a:noFill/>
            <a:ln>
              <a:noFill/>
            </a:ln>
          </p:spPr>
          <p:txBody>
            <a:bodyPr spcFirstLastPara="1" wrap="square" lIns="50800" tIns="50800" rIns="50800" bIns="50800" anchor="ctr" anchorCtr="0">
              <a:noAutofit/>
            </a:bodyPr>
            <a:lstStyle/>
            <a:p>
              <a:pPr>
                <a:lnSpc>
                  <a:spcPct val="187000"/>
                </a:lnSpc>
              </a:pPr>
              <a:r>
                <a:rPr lang="en-US" sz="2800" dirty="0">
                  <a:solidFill>
                    <a:schemeClr val="bg1"/>
                  </a:solidFill>
                  <a:latin typeface="Times New Roman" panose="02020603050405020304"/>
                  <a:ea typeface="Calibri" panose="020F0502020204030204"/>
                  <a:cs typeface="Calibri" panose="020F0502020204030204"/>
                </a:rPr>
                <a:t>Presented By:</a:t>
              </a:r>
              <a:endParaRPr lang="en-US" dirty="0"/>
            </a:p>
            <a:p>
              <a:pPr>
                <a:lnSpc>
                  <a:spcPct val="187000"/>
                </a:lnSpc>
              </a:pPr>
              <a:r>
                <a:rPr lang="en-US" sz="2800" dirty="0" err="1">
                  <a:solidFill>
                    <a:schemeClr val="bg1"/>
                  </a:solidFill>
                  <a:latin typeface="Times New Roman" panose="02020603050405020304"/>
                  <a:ea typeface="Calibri" panose="020F0502020204030204"/>
                  <a:cs typeface="Calibri" panose="020F0502020204030204"/>
                </a:rPr>
                <a:t>R.Shivani</a:t>
              </a:r>
              <a:endParaRPr lang="en-US" sz="2800" dirty="0">
                <a:solidFill>
                  <a:schemeClr val="bg1"/>
                </a:solidFill>
                <a:latin typeface="Times New Roman" panose="02020603050405020304"/>
                <a:ea typeface="Calibri" panose="020F0502020204030204"/>
                <a:cs typeface="Calibri" panose="020F0502020204030204"/>
              </a:endParaRPr>
            </a:p>
            <a:p>
              <a:pPr>
                <a:lnSpc>
                  <a:spcPct val="187000"/>
                </a:lnSpc>
              </a:pPr>
              <a:r>
                <a:rPr lang="en-US" sz="2800" dirty="0" err="1">
                  <a:solidFill>
                    <a:schemeClr val="bg1"/>
                  </a:solidFill>
                  <a:latin typeface="Times New Roman" panose="02020603050405020304"/>
                  <a:ea typeface="Calibri" panose="020F0502020204030204"/>
                  <a:cs typeface="Calibri" panose="020F0502020204030204"/>
                </a:rPr>
                <a:t>Anjalai</a:t>
              </a:r>
              <a:r>
                <a:rPr lang="en-US" sz="2800" dirty="0">
                  <a:solidFill>
                    <a:schemeClr val="bg1"/>
                  </a:solidFill>
                  <a:latin typeface="Times New Roman" panose="02020603050405020304"/>
                  <a:ea typeface="Calibri" panose="020F0502020204030204"/>
                  <a:cs typeface="Calibri" panose="020F0502020204030204"/>
                </a:rPr>
                <a:t> Ammal       Mahalingam Engineering College</a:t>
              </a:r>
              <a:endParaRPr lang="en-US" sz="2800" dirty="0">
                <a:solidFill>
                  <a:schemeClr val="bg1"/>
                </a:solidFill>
                <a:latin typeface="Times New Roman" panose="02020603050405020304"/>
                <a:ea typeface="Calibri" panose="020F0502020204030204"/>
                <a:cs typeface="Calibri" panose="020F0502020204030204"/>
              </a:endParaRPr>
            </a:p>
            <a:p>
              <a:pPr>
                <a:lnSpc>
                  <a:spcPct val="187000"/>
                </a:lnSpc>
              </a:pPr>
              <a:r>
                <a:rPr lang="en-US" sz="2800" dirty="0">
                  <a:solidFill>
                    <a:schemeClr val="bg1"/>
                  </a:solidFill>
                  <a:latin typeface="Times New Roman" panose="02020603050405020304"/>
                  <a:ea typeface="Calibri" panose="020F0502020204030204"/>
                  <a:cs typeface="Calibri" panose="020F0502020204030204"/>
                  <a:sym typeface="+mn-ea"/>
                </a:rPr>
                <a:t>BTech.Information Technology</a:t>
              </a:r>
              <a:endParaRPr lang="en-US" sz="2800" dirty="0">
                <a:solidFill>
                  <a:schemeClr val="bg1"/>
                </a:solidFill>
                <a:latin typeface="Times New Roman" panose="02020603050405020304"/>
                <a:ea typeface="Calibri" panose="020F0502020204030204"/>
                <a:cs typeface="Calibri" panose="020F0502020204030204"/>
              </a:endParaRPr>
            </a:p>
          </p:txBody>
        </p:sp>
      </p:grpSp>
      <p:sp>
        <p:nvSpPr>
          <p:cNvPr id="89" name="Google Shape;89;p13"/>
          <p:cNvSpPr txBox="1"/>
          <p:nvPr/>
        </p:nvSpPr>
        <p:spPr>
          <a:xfrm>
            <a:off x="2963139" y="1040203"/>
            <a:ext cx="11553756" cy="3397853"/>
          </a:xfrm>
          <a:prstGeom prst="rect">
            <a:avLst/>
          </a:prstGeom>
          <a:noFill/>
          <a:ln>
            <a:noFill/>
          </a:ln>
          <a:effectLst>
            <a:outerShdw blurRad="828675" dist="95250" dir="1020000" algn="bl" rotWithShape="0">
              <a:srgbClr val="6CE5E8">
                <a:alpha val="95000"/>
              </a:srgbClr>
            </a:outerShdw>
          </a:effectLst>
        </p:spPr>
        <p:txBody>
          <a:bodyPr spcFirstLastPara="1" wrap="square" lIns="0" tIns="0" rIns="0" bIns="0" anchor="t" anchorCtr="0">
            <a:spAutoFit/>
          </a:bodyPr>
          <a:lstStyle/>
          <a:p>
            <a:pPr algn="ctr">
              <a:lnSpc>
                <a:spcPct val="120000"/>
              </a:lnSpc>
            </a:pPr>
            <a:r>
              <a:rPr lang="en-US" sz="8800" dirty="0">
                <a:solidFill>
                  <a:schemeClr val="lt1"/>
                </a:solidFill>
                <a:latin typeface="Times New Roman" panose="02020603050405020304"/>
                <a:cs typeface="Teko Medium" panose="02000000000000000000"/>
              </a:rPr>
              <a:t>CAPSTONE PROJECT</a:t>
            </a:r>
            <a:endParaRPr lang="en-US" sz="8800" dirty="0">
              <a:solidFill>
                <a:schemeClr val="lt1"/>
              </a:solidFill>
              <a:latin typeface="Times New Roman" panose="02020603050405020304"/>
              <a:cs typeface="Teko Medium" panose="02000000000000000000"/>
            </a:endParaRPr>
          </a:p>
          <a:p>
            <a:pPr algn="ctr">
              <a:lnSpc>
                <a:spcPct val="120000"/>
              </a:lnSpc>
            </a:pPr>
            <a:endParaRPr lang="en-US" sz="4800" dirty="0">
              <a:solidFill>
                <a:schemeClr val="lt1"/>
              </a:solidFill>
            </a:endParaRPr>
          </a:p>
          <a:p>
            <a:pPr algn="ctr">
              <a:lnSpc>
                <a:spcPct val="120000"/>
              </a:lnSpc>
            </a:pPr>
            <a:r>
              <a:rPr lang="en-US" sz="4800" dirty="0">
                <a:solidFill>
                  <a:schemeClr val="lt1"/>
                </a:solidFill>
                <a:latin typeface="Times New Roman" panose="02020603050405020304"/>
              </a:rPr>
              <a:t>KEYLOGGER AND SECURITY</a:t>
            </a:r>
            <a:endParaRPr lang="en-US" sz="4800">
              <a:solidFill>
                <a:schemeClr val="lt1"/>
              </a:solidFill>
              <a:latin typeface="Times New Roman" panose="02020603050405020304"/>
              <a:cs typeface="Teko Medium" panose="02000000000000000000"/>
            </a:endParaRPr>
          </a:p>
        </p:txBody>
      </p:sp>
      <p:grpSp>
        <p:nvGrpSpPr>
          <p:cNvPr id="91" name="Google Shape;91;p13"/>
          <p:cNvGrpSpPr/>
          <p:nvPr/>
        </p:nvGrpSpPr>
        <p:grpSpPr>
          <a:xfrm>
            <a:off x="-1173901" y="-1098156"/>
            <a:ext cx="3452997" cy="3468475"/>
            <a:chOff x="1813" y="0"/>
            <a:chExt cx="809173" cy="812800"/>
          </a:xfrm>
        </p:grpSpPr>
        <p:sp>
          <p:nvSpPr>
            <p:cNvPr id="92" name="Google Shape;92;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94" name="Google Shape;94;p13"/>
          <p:cNvCxnSpPr/>
          <p:nvPr/>
        </p:nvCxnSpPr>
        <p:spPr>
          <a:xfrm flipV="1">
            <a:off x="163978" y="3792191"/>
            <a:ext cx="4147119" cy="98535"/>
          </a:xfrm>
          <a:prstGeom prst="straightConnector1">
            <a:avLst/>
          </a:prstGeom>
          <a:noFill/>
          <a:ln w="57150" cap="flat" cmpd="sng">
            <a:solidFill>
              <a:srgbClr val="41B8D5"/>
            </a:solidFill>
            <a:prstDash val="solid"/>
            <a:round/>
            <a:headEnd type="none" w="sm" len="sm"/>
            <a:tailEnd type="none" w="sm" len="sm"/>
          </a:ln>
        </p:spPr>
      </p:cxnSp>
      <p:cxnSp>
        <p:nvCxnSpPr>
          <p:cNvPr id="95" name="Google Shape;95;p13"/>
          <p:cNvCxnSpPr/>
          <p:nvPr/>
        </p:nvCxnSpPr>
        <p:spPr>
          <a:xfrm>
            <a:off x="13136647" y="3801059"/>
            <a:ext cx="4994516" cy="0"/>
          </a:xfrm>
          <a:prstGeom prst="straightConnector1">
            <a:avLst/>
          </a:prstGeom>
          <a:noFill/>
          <a:ln w="57150" cap="flat" cmpd="sng">
            <a:solidFill>
              <a:srgbClr val="41B8D5"/>
            </a:solidFill>
            <a:prstDash val="solid"/>
            <a:round/>
            <a:headEnd type="none" w="sm" len="sm"/>
            <a:tailEnd type="none" w="sm" len="sm"/>
          </a:ln>
        </p:spPr>
      </p:cxnSp>
      <p:grpSp>
        <p:nvGrpSpPr>
          <p:cNvPr id="96" name="Google Shape;96;p13"/>
          <p:cNvGrpSpPr/>
          <p:nvPr/>
        </p:nvGrpSpPr>
        <p:grpSpPr>
          <a:xfrm>
            <a:off x="8244455" y="8312294"/>
            <a:ext cx="395370" cy="397142"/>
            <a:chOff x="1813" y="0"/>
            <a:chExt cx="809173" cy="812800"/>
          </a:xfrm>
        </p:grpSpPr>
        <p:sp>
          <p:nvSpPr>
            <p:cNvPr id="97" name="Google Shape;97;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00" name="Google Shape;100;p13"/>
          <p:cNvGrpSpPr/>
          <p:nvPr/>
        </p:nvGrpSpPr>
        <p:grpSpPr>
          <a:xfrm>
            <a:off x="8946315" y="8312294"/>
            <a:ext cx="395370" cy="397142"/>
            <a:chOff x="1813" y="0"/>
            <a:chExt cx="809173" cy="812800"/>
          </a:xfrm>
        </p:grpSpPr>
        <p:sp>
          <p:nvSpPr>
            <p:cNvPr id="101" name="Google Shape;101;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03" name="Google Shape;103;p13"/>
          <p:cNvGrpSpPr/>
          <p:nvPr/>
        </p:nvGrpSpPr>
        <p:grpSpPr>
          <a:xfrm>
            <a:off x="9648175" y="8312294"/>
            <a:ext cx="395370" cy="397142"/>
            <a:chOff x="1813" y="0"/>
            <a:chExt cx="809173" cy="812800"/>
          </a:xfrm>
        </p:grpSpPr>
        <p:sp>
          <p:nvSpPr>
            <p:cNvPr id="104" name="Google Shape;104;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pic>
        <p:nvPicPr>
          <p:cNvPr id="480" name="Google Shape;480;p31"/>
          <p:cNvPicPr preferRelativeResize="0"/>
          <p:nvPr/>
        </p:nvPicPr>
        <p:blipFill rotWithShape="1">
          <a:blip r:embed="rId1"/>
          <a:srcRect t="21875" b="21874"/>
          <a:stretch>
            <a:fillRect/>
          </a:stretch>
        </p:blipFill>
        <p:spPr>
          <a:xfrm>
            <a:off x="0" y="0"/>
            <a:ext cx="18288000" cy="10287000"/>
          </a:xfrm>
          <a:prstGeom prst="rect">
            <a:avLst/>
          </a:prstGeom>
          <a:noFill/>
          <a:ln>
            <a:noFill/>
          </a:ln>
        </p:spPr>
      </p:pic>
      <p:grpSp>
        <p:nvGrpSpPr>
          <p:cNvPr id="481" name="Google Shape;481;p31"/>
          <p:cNvGrpSpPr/>
          <p:nvPr/>
        </p:nvGrpSpPr>
        <p:grpSpPr>
          <a:xfrm>
            <a:off x="527634" y="2274788"/>
            <a:ext cx="17415540" cy="6436850"/>
            <a:chOff x="0" y="-38100"/>
            <a:chExt cx="4586809" cy="1695302"/>
          </a:xfrm>
        </p:grpSpPr>
        <p:sp>
          <p:nvSpPr>
            <p:cNvPr id="482" name="Google Shape;482;p31"/>
            <p:cNvSpPr/>
            <p:nvPr/>
          </p:nvSpPr>
          <p:spPr>
            <a:xfrm>
              <a:off x="0" y="0"/>
              <a:ext cx="4586809" cy="1657202"/>
            </a:xfrm>
            <a:custGeom>
              <a:avLst/>
              <a:gdLst/>
              <a:ahLst/>
              <a:cxnLst/>
              <a:rect l="l" t="t" r="r" b="b"/>
              <a:pathLst>
                <a:path w="4586809" h="1657202" extrusionOk="0">
                  <a:moveTo>
                    <a:pt x="0" y="0"/>
                  </a:moveTo>
                  <a:lnTo>
                    <a:pt x="4586809" y="0"/>
                  </a:lnTo>
                  <a:lnTo>
                    <a:pt x="4586809" y="1657202"/>
                  </a:lnTo>
                  <a:lnTo>
                    <a:pt x="0" y="1657202"/>
                  </a:lnTo>
                  <a:close/>
                </a:path>
              </a:pathLst>
            </a:custGeom>
            <a:solidFill>
              <a:srgbClr val="41B8D5"/>
            </a:solidFill>
            <a:ln>
              <a:noFill/>
            </a:ln>
          </p:spPr>
        </p:sp>
        <p:sp>
          <p:nvSpPr>
            <p:cNvPr id="483" name="Google Shape;483;p31"/>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484" name="Google Shape;484;p31"/>
          <p:cNvGrpSpPr/>
          <p:nvPr/>
        </p:nvGrpSpPr>
        <p:grpSpPr>
          <a:xfrm>
            <a:off x="527634" y="1480504"/>
            <a:ext cx="17221148" cy="7231134"/>
            <a:chOff x="0" y="-38100"/>
            <a:chExt cx="4535611" cy="1695302"/>
          </a:xfrm>
        </p:grpSpPr>
        <p:sp>
          <p:nvSpPr>
            <p:cNvPr id="485" name="Google Shape;485;p31"/>
            <p:cNvSpPr/>
            <p:nvPr/>
          </p:nvSpPr>
          <p:spPr>
            <a:xfrm>
              <a:off x="0" y="0"/>
              <a:ext cx="4535611" cy="1657202"/>
            </a:xfrm>
            <a:custGeom>
              <a:avLst/>
              <a:gdLst/>
              <a:ahLst/>
              <a:cxnLst/>
              <a:rect l="l" t="t" r="r" b="b"/>
              <a:pathLst>
                <a:path w="4535611" h="1657202" extrusionOk="0">
                  <a:moveTo>
                    <a:pt x="0" y="0"/>
                  </a:moveTo>
                  <a:lnTo>
                    <a:pt x="4535611" y="0"/>
                  </a:lnTo>
                  <a:lnTo>
                    <a:pt x="4535611" y="1657202"/>
                  </a:lnTo>
                  <a:lnTo>
                    <a:pt x="0" y="1657202"/>
                  </a:lnTo>
                  <a:close/>
                </a:path>
              </a:pathLst>
            </a:custGeom>
            <a:solidFill>
              <a:srgbClr val="000000"/>
            </a:solidFill>
            <a:ln>
              <a:noFill/>
            </a:ln>
          </p:spPr>
        </p:sp>
        <p:sp>
          <p:nvSpPr>
            <p:cNvPr id="486" name="Google Shape;486;p31"/>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489" name="Google Shape;489;p31"/>
          <p:cNvSpPr txBox="1"/>
          <p:nvPr/>
        </p:nvSpPr>
        <p:spPr>
          <a:xfrm>
            <a:off x="10869040" y="6400899"/>
            <a:ext cx="5668436" cy="301621"/>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dirty="0"/>
          </a:p>
        </p:txBody>
      </p:sp>
      <p:sp>
        <p:nvSpPr>
          <p:cNvPr id="3" name="TextBox 2"/>
          <p:cNvSpPr txBox="1"/>
          <p:nvPr/>
        </p:nvSpPr>
        <p:spPr>
          <a:xfrm>
            <a:off x="706581" y="1945523"/>
            <a:ext cx="16791711" cy="6170920"/>
          </a:xfrm>
          <a:prstGeom prst="rect">
            <a:avLst/>
          </a:prstGeom>
          <a:noFill/>
        </p:spPr>
        <p:txBody>
          <a:bodyPr wrap="square">
            <a:spAutoFit/>
          </a:bodyPr>
          <a:lstStyle/>
          <a:p>
            <a:pPr algn="l">
              <a:buFont typeface="+mj-lt"/>
              <a:buAutoNum type="arabicPeriod"/>
            </a:pPr>
            <a:r>
              <a:rPr lang="en-US" sz="4400" b="1" i="0" dirty="0">
                <a:solidFill>
                  <a:schemeClr val="bg1"/>
                </a:solidFill>
                <a:effectLst/>
                <a:latin typeface="Times New Roman" panose="02020603050405020304" pitchFamily="18" charset="0"/>
                <a:cs typeface="Times New Roman" panose="02020603050405020304" pitchFamily="18" charset="0"/>
              </a:rPr>
              <a:t>REFERENCES:</a:t>
            </a:r>
            <a:endParaRPr lang="en-US" sz="4400" b="1" i="0" dirty="0">
              <a:solidFill>
                <a:schemeClr val="bg1"/>
              </a:solidFill>
              <a:effectLst/>
              <a:latin typeface="Times New Roman" panose="02020603050405020304" pitchFamily="18" charset="0"/>
              <a:cs typeface="Times New Roman" panose="02020603050405020304" pitchFamily="18" charset="0"/>
            </a:endParaRPr>
          </a:p>
          <a:p>
            <a:pPr algn="l">
              <a:buFont typeface="+mj-lt"/>
              <a:buAutoNum type="arabicPeriod"/>
            </a:pPr>
            <a:endParaRPr lang="en-US" sz="2700" b="1" dirty="0">
              <a:solidFill>
                <a:schemeClr val="bg1"/>
              </a:solidFill>
              <a:latin typeface="Times New Roman" panose="02020603050405020304" pitchFamily="18" charset="0"/>
              <a:cs typeface="Times New Roman" panose="02020603050405020304" pitchFamily="18" charset="0"/>
            </a:endParaRPr>
          </a:p>
          <a:p>
            <a:pPr algn="l">
              <a:buFont typeface="+mj-lt"/>
              <a:buAutoNum type="arabicPeriod"/>
            </a:pPr>
            <a:endParaRPr lang="en-US" sz="2700" b="1" i="0" dirty="0">
              <a:solidFill>
                <a:schemeClr val="bg1"/>
              </a:solidFill>
              <a:effectLst/>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q"/>
            </a:pPr>
            <a:r>
              <a:rPr lang="en-US" sz="2700" b="1" i="0" dirty="0">
                <a:solidFill>
                  <a:schemeClr val="bg1"/>
                </a:solidFill>
                <a:effectLst/>
                <a:latin typeface="Times New Roman" panose="02020603050405020304" pitchFamily="18" charset="0"/>
                <a:cs typeface="Times New Roman" panose="02020603050405020304" pitchFamily="18" charset="0"/>
              </a:rPr>
              <a:t>  Practical Malware Analysis: The Hands-On Guide to Dissecting Malicious Software" by Michael Sikorski and Andrew Honig</a:t>
            </a:r>
            <a:endParaRPr lang="en-US" sz="2700" dirty="0">
              <a:solidFill>
                <a:schemeClr val="bg1"/>
              </a:solidFill>
              <a:latin typeface="Times New Roman" panose="02020603050405020304" pitchFamily="18" charset="0"/>
              <a:cs typeface="Times New Roman" panose="02020603050405020304" pitchFamily="18" charset="0"/>
            </a:endParaRPr>
          </a:p>
          <a:p>
            <a:pPr algn="l">
              <a:buClr>
                <a:schemeClr val="bg1"/>
              </a:buClr>
            </a:pPr>
            <a:endParaRPr lang="en-US" sz="2700" dirty="0">
              <a:solidFill>
                <a:schemeClr val="bg1"/>
              </a:solidFill>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q"/>
            </a:pPr>
            <a:r>
              <a:rPr lang="en-US" sz="2700" b="1" i="0" dirty="0">
                <a:solidFill>
                  <a:schemeClr val="bg1"/>
                </a:solidFill>
                <a:effectLst/>
                <a:latin typeface="Times New Roman" panose="02020603050405020304" pitchFamily="18" charset="0"/>
                <a:cs typeface="Times New Roman" panose="02020603050405020304" pitchFamily="18" charset="0"/>
              </a:rPr>
              <a:t>"The Art of Memory Forensics: Detecting Malware and Threats in Windows, Linux, and Mac Memory" by Michael Hale </a:t>
            </a:r>
            <a:r>
              <a:rPr lang="en-US" sz="2700" b="1" i="0" dirty="0" err="1">
                <a:solidFill>
                  <a:schemeClr val="bg1"/>
                </a:solidFill>
                <a:effectLst/>
                <a:latin typeface="Times New Roman" panose="02020603050405020304" pitchFamily="18" charset="0"/>
                <a:cs typeface="Times New Roman" panose="02020603050405020304" pitchFamily="18" charset="0"/>
              </a:rPr>
              <a:t>Ligh</a:t>
            </a:r>
            <a:r>
              <a:rPr lang="en-US" sz="2700" b="1" i="0" dirty="0">
                <a:solidFill>
                  <a:schemeClr val="bg1"/>
                </a:solidFill>
                <a:effectLst/>
                <a:latin typeface="Times New Roman" panose="02020603050405020304" pitchFamily="18" charset="0"/>
                <a:cs typeface="Times New Roman" panose="02020603050405020304" pitchFamily="18" charset="0"/>
              </a:rPr>
              <a:t>, Andrew Case, Jamie Levy, and Aaron Walters</a:t>
            </a:r>
            <a:endParaRPr lang="en-US" sz="2700" dirty="0">
              <a:solidFill>
                <a:schemeClr val="bg1"/>
              </a:solidFill>
              <a:latin typeface="Times New Roman" panose="02020603050405020304" pitchFamily="18" charset="0"/>
              <a:cs typeface="Times New Roman" panose="02020603050405020304" pitchFamily="18" charset="0"/>
            </a:endParaRPr>
          </a:p>
          <a:p>
            <a:pPr algn="l">
              <a:buClr>
                <a:schemeClr val="bg1"/>
              </a:buClr>
            </a:pPr>
            <a:endParaRPr lang="en-US" sz="2700" b="0" i="0" dirty="0">
              <a:solidFill>
                <a:schemeClr val="bg1"/>
              </a:solidFill>
              <a:effectLst/>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q"/>
            </a:pPr>
            <a:r>
              <a:rPr lang="en-US" sz="2700" b="1" i="0" dirty="0">
                <a:solidFill>
                  <a:schemeClr val="bg1"/>
                </a:solidFill>
                <a:effectLst/>
                <a:latin typeface="Times New Roman" panose="02020603050405020304" pitchFamily="18" charset="0"/>
                <a:cs typeface="Times New Roman" panose="02020603050405020304" pitchFamily="18" charset="0"/>
              </a:rPr>
              <a:t>"Gray Hat Hacking: The Ethical Hacker's Handbook" by Daniel Regalado, Shon Harris, Allen Harper, Chris Eagle, Jonathan Ness, and Branko Spasojevic</a:t>
            </a:r>
            <a:endParaRPr lang="en-US" sz="2700" dirty="0">
              <a:solidFill>
                <a:schemeClr val="bg1"/>
              </a:solidFill>
              <a:latin typeface="Times New Roman" panose="02020603050405020304" pitchFamily="18" charset="0"/>
              <a:cs typeface="Times New Roman" panose="02020603050405020304" pitchFamily="18" charset="0"/>
            </a:endParaRPr>
          </a:p>
          <a:p>
            <a:pPr algn="l">
              <a:buClr>
                <a:schemeClr val="bg1"/>
              </a:buClr>
            </a:pPr>
            <a:endParaRPr lang="en-US" sz="2700" b="0" i="0" dirty="0">
              <a:solidFill>
                <a:schemeClr val="bg1"/>
              </a:solidFill>
              <a:effectLst/>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q"/>
            </a:pPr>
            <a:r>
              <a:rPr lang="en-US" sz="2700" b="1" i="0" dirty="0">
                <a:solidFill>
                  <a:schemeClr val="bg1"/>
                </a:solidFill>
                <a:effectLst/>
                <a:latin typeface="Times New Roman" panose="02020603050405020304" pitchFamily="18" charset="0"/>
                <a:cs typeface="Times New Roman" panose="02020603050405020304" pitchFamily="18" charset="0"/>
              </a:rPr>
              <a:t>"Malware Analyst's Cookbook: Tools and Techniques for Fighting Malicious Code" by Michael </a:t>
            </a:r>
            <a:r>
              <a:rPr lang="en-US" sz="2700" b="1" i="0" dirty="0" err="1">
                <a:solidFill>
                  <a:schemeClr val="bg1"/>
                </a:solidFill>
                <a:effectLst/>
                <a:latin typeface="Times New Roman" panose="02020603050405020304" pitchFamily="18" charset="0"/>
                <a:cs typeface="Times New Roman" panose="02020603050405020304" pitchFamily="18" charset="0"/>
              </a:rPr>
              <a:t>Ligh</a:t>
            </a:r>
            <a:r>
              <a:rPr lang="en-US" sz="2700" b="1" i="0" dirty="0">
                <a:solidFill>
                  <a:schemeClr val="bg1"/>
                </a:solidFill>
                <a:effectLst/>
                <a:latin typeface="Times New Roman" panose="02020603050405020304" pitchFamily="18" charset="0"/>
                <a:cs typeface="Times New Roman" panose="02020603050405020304" pitchFamily="18" charset="0"/>
              </a:rPr>
              <a:t>, Steven Adair, Blake Hartstein, and Matthew Richard</a:t>
            </a:r>
            <a:r>
              <a:rPr lang="en-US" sz="2700" b="0" i="0" dirty="0">
                <a:solidFill>
                  <a:schemeClr val="bg1"/>
                </a:solidFill>
                <a:effectLst/>
                <a:latin typeface="Times New Roman" panose="02020603050405020304" pitchFamily="18" charset="0"/>
                <a:cs typeface="Times New Roman" panose="02020603050405020304" pitchFamily="18" charset="0"/>
              </a:rPr>
              <a:t>:</a:t>
            </a:r>
            <a:endParaRPr lang="en-US" sz="2700" b="0" i="0" dirty="0">
              <a:solidFill>
                <a:schemeClr val="bg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t="-28000" b="-28000"/>
          </a:stretch>
        </a:blipFill>
        <a:effectLst/>
      </p:bgPr>
    </p:bg>
    <p:spTree>
      <p:nvGrpSpPr>
        <p:cNvPr id="1" name="Shape 154"/>
        <p:cNvGrpSpPr/>
        <p:nvPr/>
      </p:nvGrpSpPr>
      <p:grpSpPr>
        <a:xfrm>
          <a:off x="0" y="0"/>
          <a:ext cx="0" cy="0"/>
          <a:chOff x="0" y="0"/>
          <a:chExt cx="0" cy="0"/>
        </a:xfrm>
      </p:grpSpPr>
      <p:pic>
        <p:nvPicPr>
          <p:cNvPr id="155" name="Google Shape;155;p16"/>
          <p:cNvPicPr preferRelativeResize="0"/>
          <p:nvPr/>
        </p:nvPicPr>
        <p:blipFill rotWithShape="1">
          <a:blip r:embed="rId2"/>
          <a:srcRect l="12478" t="26153"/>
          <a:stretch>
            <a:fillRect/>
          </a:stretch>
        </p:blipFill>
        <p:spPr>
          <a:xfrm>
            <a:off x="0" y="0"/>
            <a:ext cx="18288000" cy="10287000"/>
          </a:xfrm>
          <a:prstGeom prst="rect">
            <a:avLst/>
          </a:prstGeom>
          <a:noFill/>
          <a:ln>
            <a:noFill/>
          </a:ln>
        </p:spPr>
      </p:pic>
      <p:pic>
        <p:nvPicPr>
          <p:cNvPr id="156" name="Google Shape;156;p16"/>
          <p:cNvPicPr preferRelativeResize="0"/>
          <p:nvPr/>
        </p:nvPicPr>
        <p:blipFill rotWithShape="1">
          <a:blip r:embed="rId3">
            <a:alphaModFix amt="41000"/>
          </a:blip>
          <a:srcRect l="22045" t="3427" r="49934" b="5376"/>
          <a:stretch>
            <a:fillRect/>
          </a:stretch>
        </p:blipFill>
        <p:spPr>
          <a:xfrm flipH="1">
            <a:off x="13769745" y="1313"/>
            <a:ext cx="4158642" cy="8602231"/>
          </a:xfrm>
          <a:prstGeom prst="rect">
            <a:avLst/>
          </a:prstGeom>
          <a:noFill/>
          <a:ln>
            <a:noFill/>
          </a:ln>
        </p:spPr>
      </p:pic>
      <p:sp>
        <p:nvSpPr>
          <p:cNvPr id="157" name="Google Shape;157;p16"/>
          <p:cNvSpPr txBox="1"/>
          <p:nvPr/>
        </p:nvSpPr>
        <p:spPr>
          <a:xfrm>
            <a:off x="8271521" y="455555"/>
            <a:ext cx="6071069" cy="2779222"/>
          </a:xfrm>
          <a:prstGeom prst="rect">
            <a:avLst/>
          </a:prstGeom>
          <a:noFill/>
          <a:ln>
            <a:noFill/>
          </a:ln>
          <a:effectLst>
            <a:outerShdw blurRad="828675" dist="19050" dir="480000" algn="bl" rotWithShape="0">
              <a:srgbClr val="6CE5E8">
                <a:alpha val="95000"/>
              </a:srgbClr>
            </a:outerShdw>
          </a:effectLst>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15050" dirty="0">
                <a:solidFill>
                  <a:schemeClr val="lt1"/>
                </a:solidFill>
                <a:latin typeface="Teko Medium" panose="02000000000000000000"/>
                <a:cs typeface="Teko Medium" panose="02000000000000000000"/>
              </a:rPr>
              <a:t>OUTLINE</a:t>
            </a:r>
            <a:endParaRPr lang="en-US" sz="15050" dirty="0">
              <a:solidFill>
                <a:schemeClr val="lt1"/>
              </a:solidFill>
              <a:latin typeface="Teko Medium" panose="02000000000000000000"/>
              <a:cs typeface="Teko Medium" panose="02000000000000000000"/>
            </a:endParaRPr>
          </a:p>
        </p:txBody>
      </p:sp>
      <p:cxnSp>
        <p:nvCxnSpPr>
          <p:cNvPr id="158" name="Google Shape;158;p16"/>
          <p:cNvCxnSpPr/>
          <p:nvPr/>
        </p:nvCxnSpPr>
        <p:spPr>
          <a:xfrm flipV="1">
            <a:off x="98534" y="3888428"/>
            <a:ext cx="8961264" cy="8869"/>
          </a:xfrm>
          <a:prstGeom prst="straightConnector1">
            <a:avLst/>
          </a:prstGeom>
          <a:noFill/>
          <a:ln w="57150" cap="flat" cmpd="sng">
            <a:solidFill>
              <a:srgbClr val="41B8D5"/>
            </a:solidFill>
            <a:prstDash val="solid"/>
            <a:round/>
            <a:headEnd type="none" w="sm" len="sm"/>
            <a:tailEnd type="none" w="sm" len="sm"/>
          </a:ln>
        </p:spPr>
      </p:cxnSp>
      <p:sp>
        <p:nvSpPr>
          <p:cNvPr id="2" name="TextBox 1"/>
          <p:cNvSpPr txBox="1"/>
          <p:nvPr/>
        </p:nvSpPr>
        <p:spPr>
          <a:xfrm>
            <a:off x="9073056" y="3436885"/>
            <a:ext cx="7748751"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457200" indent="-457200">
              <a:buFont typeface="Wingdings" panose="05000000000000000000"/>
              <a:buChar char="v"/>
            </a:pPr>
            <a:r>
              <a:rPr lang="en-US" sz="4000" b="1" kern="1200" dirty="0">
                <a:solidFill>
                  <a:schemeClr val="bg1"/>
                </a:solidFill>
                <a:latin typeface="Times New Roman" panose="02020603050405020304"/>
              </a:rPr>
              <a:t>Problem Statement </a:t>
            </a:r>
            <a:endParaRPr lang="en-US" sz="4000" kern="1200" dirty="0">
              <a:solidFill>
                <a:schemeClr val="bg1"/>
              </a:solidFill>
              <a:latin typeface="Times New Roman" panose="02020603050405020304"/>
              <a:ea typeface="+mn-ea"/>
            </a:endParaRPr>
          </a:p>
          <a:p>
            <a:pPr marL="457200" indent="-457200">
              <a:buFont typeface="Wingdings" panose="05000000000000000000"/>
              <a:buChar char="v"/>
            </a:pPr>
            <a:r>
              <a:rPr lang="en-US" sz="4000" b="1" kern="1200" dirty="0">
                <a:solidFill>
                  <a:schemeClr val="bg1"/>
                </a:solidFill>
                <a:latin typeface="Times New Roman" panose="02020603050405020304"/>
              </a:rPr>
              <a:t>Proposed System/Solution</a:t>
            </a:r>
            <a:r>
              <a:rPr lang="en-US" sz="4000" kern="1200" dirty="0">
                <a:solidFill>
                  <a:schemeClr val="bg1"/>
                </a:solidFill>
                <a:latin typeface="Times New Roman" panose="02020603050405020304"/>
                <a:ea typeface="+mn-ea"/>
              </a:rPr>
              <a:t> </a:t>
            </a:r>
            <a:endParaRPr lang="en-US" sz="4000" kern="1200" dirty="0">
              <a:solidFill>
                <a:schemeClr val="bg1"/>
              </a:solidFill>
              <a:latin typeface="Times New Roman" panose="02020603050405020304"/>
              <a:ea typeface="+mn-ea"/>
            </a:endParaRPr>
          </a:p>
          <a:p>
            <a:pPr marL="457200" indent="-457200">
              <a:buFont typeface="Wingdings" panose="05000000000000000000"/>
              <a:buChar char="v"/>
            </a:pPr>
            <a:r>
              <a:rPr lang="en-US" sz="4000" b="1" kern="1200" dirty="0">
                <a:solidFill>
                  <a:schemeClr val="bg1"/>
                </a:solidFill>
                <a:latin typeface="Times New Roman" panose="02020603050405020304"/>
                <a:cs typeface="Calibri" panose="020F0502020204030204"/>
              </a:rPr>
              <a:t>System </a:t>
            </a:r>
            <a:r>
              <a:rPr lang="en-US" sz="4000" b="1" kern="1200" dirty="0">
                <a:solidFill>
                  <a:schemeClr val="bg1"/>
                </a:solidFill>
                <a:latin typeface="Times New Roman" panose="02020603050405020304"/>
              </a:rPr>
              <a:t>Development Approach </a:t>
            </a:r>
            <a:endParaRPr lang="en-US" sz="4000" kern="1200" dirty="0">
              <a:solidFill>
                <a:schemeClr val="bg1"/>
              </a:solidFill>
              <a:latin typeface="Times New Roman" panose="02020603050405020304"/>
            </a:endParaRPr>
          </a:p>
          <a:p>
            <a:pPr marL="457200" indent="-457200">
              <a:buFont typeface="Wingdings" panose="05000000000000000000"/>
              <a:buChar char="v"/>
            </a:pPr>
            <a:r>
              <a:rPr lang="en-US" sz="4000" b="1" kern="1200" dirty="0">
                <a:solidFill>
                  <a:schemeClr val="bg1"/>
                </a:solidFill>
                <a:latin typeface="Times New Roman" panose="02020603050405020304"/>
              </a:rPr>
              <a:t>Algorithm &amp; Deployment  </a:t>
            </a:r>
            <a:r>
              <a:rPr lang="en-US" sz="4000" kern="1200" dirty="0">
                <a:solidFill>
                  <a:schemeClr val="bg1"/>
                </a:solidFill>
                <a:latin typeface="Times New Roman" panose="02020603050405020304"/>
                <a:ea typeface="+mn-ea"/>
                <a:cs typeface="Calibri" panose="020F0502020204030204"/>
              </a:rPr>
              <a:t> </a:t>
            </a:r>
            <a:endParaRPr lang="en-US" sz="4000" kern="1200" dirty="0">
              <a:solidFill>
                <a:schemeClr val="bg1"/>
              </a:solidFill>
              <a:latin typeface="Times New Roman" panose="02020603050405020304"/>
              <a:ea typeface="+mn-ea"/>
              <a:cs typeface="Calibri" panose="020F0502020204030204"/>
            </a:endParaRPr>
          </a:p>
          <a:p>
            <a:pPr marL="457200" indent="-457200">
              <a:buFont typeface="Wingdings" panose="05000000000000000000"/>
              <a:buChar char="v"/>
            </a:pPr>
            <a:r>
              <a:rPr lang="en-US" sz="4000" b="1" kern="1200" dirty="0">
                <a:solidFill>
                  <a:schemeClr val="bg1"/>
                </a:solidFill>
                <a:latin typeface="Times New Roman" panose="02020603050405020304"/>
              </a:rPr>
              <a:t>Result </a:t>
            </a:r>
            <a:endParaRPr lang="en-US" sz="4000" b="1" kern="1200" dirty="0">
              <a:solidFill>
                <a:schemeClr val="bg1"/>
              </a:solidFill>
              <a:latin typeface="Times New Roman" panose="02020603050405020304"/>
            </a:endParaRPr>
          </a:p>
          <a:p>
            <a:pPr marL="457200" indent="-457200">
              <a:buFont typeface="Wingdings" panose="05000000000000000000"/>
              <a:buChar char="v"/>
            </a:pPr>
            <a:r>
              <a:rPr lang="en-US" sz="4000" b="1" kern="1200" dirty="0">
                <a:solidFill>
                  <a:schemeClr val="bg1"/>
                </a:solidFill>
                <a:latin typeface="Times New Roman" panose="02020603050405020304"/>
              </a:rPr>
              <a:t>Conclusion</a:t>
            </a:r>
            <a:r>
              <a:rPr lang="en-US" sz="4000" kern="1200" dirty="0">
                <a:solidFill>
                  <a:schemeClr val="bg1"/>
                </a:solidFill>
                <a:latin typeface="Times New Roman" panose="02020603050405020304"/>
                <a:ea typeface="+mn-ea"/>
              </a:rPr>
              <a:t> </a:t>
            </a:r>
            <a:endParaRPr lang="en-US" sz="4000" kern="1200" dirty="0">
              <a:solidFill>
                <a:schemeClr val="bg1"/>
              </a:solidFill>
              <a:latin typeface="Times New Roman" panose="02020603050405020304"/>
              <a:ea typeface="+mn-ea"/>
            </a:endParaRPr>
          </a:p>
          <a:p>
            <a:pPr marL="457200" indent="-457200">
              <a:buFont typeface="Wingdings" panose="05000000000000000000"/>
              <a:buChar char="v"/>
            </a:pPr>
            <a:r>
              <a:rPr lang="en-US" sz="4000" b="1" kern="1200" dirty="0">
                <a:solidFill>
                  <a:schemeClr val="bg1"/>
                </a:solidFill>
                <a:latin typeface="Times New Roman" panose="02020603050405020304"/>
              </a:rPr>
              <a:t>Future Scope</a:t>
            </a:r>
            <a:endParaRPr lang="en-US" sz="4000" b="1" kern="1200" dirty="0">
              <a:solidFill>
                <a:schemeClr val="bg1"/>
              </a:solidFill>
              <a:latin typeface="Times New Roman" panose="02020603050405020304"/>
            </a:endParaRPr>
          </a:p>
          <a:p>
            <a:pPr marL="457200" indent="-457200">
              <a:buFont typeface="Wingdings" panose="05000000000000000000"/>
              <a:buChar char="v"/>
            </a:pPr>
            <a:r>
              <a:rPr lang="en-US" sz="4000" b="1" kern="1200" dirty="0">
                <a:solidFill>
                  <a:schemeClr val="bg1"/>
                </a:solidFill>
                <a:latin typeface="Times New Roman" panose="02020603050405020304"/>
              </a:rPr>
              <a:t>References</a:t>
            </a:r>
            <a:r>
              <a:rPr lang="en-US" sz="4000" kern="1200" dirty="0">
                <a:solidFill>
                  <a:schemeClr val="bg1"/>
                </a:solidFill>
                <a:latin typeface="Times New Roman" panose="02020603050405020304"/>
                <a:ea typeface="+mn-ea"/>
              </a:rPr>
              <a:t> </a:t>
            </a:r>
            <a:endParaRPr lang="en-US" sz="4000" kern="1200" dirty="0">
              <a:solidFill>
                <a:schemeClr val="bg1"/>
              </a:solidFill>
              <a:latin typeface="Times New Roman" panose="02020603050405020304"/>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fade">
                                      <p:cBhvr>
                                        <p:cTn id="7" dur="5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15"/>
          <p:cNvPicPr preferRelativeResize="0"/>
          <p:nvPr/>
        </p:nvPicPr>
        <p:blipFill rotWithShape="1">
          <a:blip r:embed="rId1"/>
          <a:srcRect t="7825" b="7824"/>
          <a:stretch>
            <a:fillRect/>
          </a:stretch>
        </p:blipFill>
        <p:spPr>
          <a:xfrm>
            <a:off x="0" y="0"/>
            <a:ext cx="18288000" cy="10287000"/>
          </a:xfrm>
          <a:prstGeom prst="rect">
            <a:avLst/>
          </a:prstGeom>
          <a:noFill/>
          <a:ln>
            <a:noFill/>
          </a:ln>
        </p:spPr>
      </p:pic>
      <p:sp>
        <p:nvSpPr>
          <p:cNvPr id="146" name="Google Shape;146;p15"/>
          <p:cNvSpPr txBox="1"/>
          <p:nvPr/>
        </p:nvSpPr>
        <p:spPr>
          <a:xfrm>
            <a:off x="8144030" y="3009284"/>
            <a:ext cx="9740642" cy="6161687"/>
          </a:xfrm>
          <a:prstGeom prst="rect">
            <a:avLst/>
          </a:prstGeom>
          <a:noFill/>
          <a:ln>
            <a:noFill/>
          </a:ln>
        </p:spPr>
        <p:txBody>
          <a:bodyPr spcFirstLastPara="1" wrap="square" lIns="0" tIns="0" rIns="0" bIns="0" anchor="t" anchorCtr="0">
            <a:spAutoFit/>
          </a:bodyPr>
          <a:lstStyle/>
          <a:p>
            <a:pPr algn="just">
              <a:lnSpc>
                <a:spcPct val="140000"/>
              </a:lnSpc>
            </a:pPr>
            <a:r>
              <a:rPr lang="en-US" sz="2600" dirty="0">
                <a:solidFill>
                  <a:schemeClr val="bg1"/>
                </a:solidFill>
                <a:latin typeface="Times New Roman" panose="02020603050405020304"/>
              </a:rPr>
              <a:t>The project aims to design and implement a keylogger software application that operates covertly to record keystrokes on targeted computing devices. The keylogger must function seamlessly across different operating systems, including Windows, macOS, and Linux, without detection by users or security software. It should accurately capture all keystrokes, including special characters and function keys, while maintaining a low profile to minimize resource consumption and avoid suspicion. Additionally, the keylogger should incorporate mechanisms for secure storage of captured data and may include features for remote access and data retrieval, ensuring the protection of user privacy and confidentiality throughout its operation.</a:t>
            </a:r>
            <a:endParaRPr lang="en-US" sz="2600" dirty="0">
              <a:solidFill>
                <a:schemeClr val="bg1"/>
              </a:solidFill>
              <a:latin typeface="Times New Roman" panose="02020603050405020304"/>
            </a:endParaRPr>
          </a:p>
        </p:txBody>
      </p:sp>
      <p:sp>
        <p:nvSpPr>
          <p:cNvPr id="149" name="Google Shape;149;p15"/>
          <p:cNvSpPr txBox="1"/>
          <p:nvPr/>
        </p:nvSpPr>
        <p:spPr>
          <a:xfrm>
            <a:off x="7734016" y="425975"/>
            <a:ext cx="9742065" cy="923330"/>
          </a:xfrm>
          <a:prstGeom prst="rect">
            <a:avLst/>
          </a:prstGeom>
          <a:noFill/>
          <a:ln>
            <a:noFill/>
          </a:ln>
          <a:effectLst>
            <a:outerShdw blurRad="828675" dist="9525" dir="1560000" algn="bl" rotWithShape="0">
              <a:srgbClr val="6CE5E8">
                <a:alpha val="95000"/>
              </a:srgbClr>
            </a:outerShdw>
          </a:effectLst>
        </p:spPr>
        <p:txBody>
          <a:bodyPr spcFirstLastPara="1" wrap="square" lIns="0" tIns="0" rIns="0" bIns="0" anchor="t" anchorCtr="0">
            <a:spAutoFit/>
          </a:bodyPr>
          <a:lstStyle/>
          <a:p>
            <a:pPr algn="r"/>
            <a:r>
              <a:rPr lang="en-US" sz="6000" b="1" dirty="0">
                <a:solidFill>
                  <a:schemeClr val="lt1"/>
                </a:solidFill>
                <a:latin typeface="Times New Roman" panose="02020603050405020304"/>
                <a:cs typeface="Teko Medium" panose="02000000000000000000"/>
              </a:rPr>
              <a:t>   PROBLEM STATEMENT</a:t>
            </a:r>
            <a:endParaRPr lang="en-US" sz="6000" b="1" dirty="0">
              <a:solidFill>
                <a:schemeClr val="lt1"/>
              </a:solidFill>
              <a:latin typeface="Times New Roman" panose="02020603050405020304"/>
              <a:cs typeface="Teko Medium" panose="02000000000000000000"/>
            </a:endParaRPr>
          </a:p>
        </p:txBody>
      </p:sp>
      <p:sp>
        <p:nvSpPr>
          <p:cNvPr id="150" name="Google Shape;150;p15"/>
          <p:cNvSpPr/>
          <p:nvPr/>
        </p:nvSpPr>
        <p:spPr>
          <a:xfrm>
            <a:off x="9051634" y="4681835"/>
            <a:ext cx="184731" cy="92333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5400" b="0" i="0" u="none" strike="noStrike" cap="none">
              <a:solidFill>
                <a:schemeClr val="accent1"/>
              </a:solidFill>
              <a:latin typeface="Calibri" panose="020F0502020204030204"/>
              <a:ea typeface="Calibri" panose="020F0502020204030204"/>
              <a:cs typeface="Calibri" panose="020F0502020204030204"/>
              <a:sym typeface="Calibri" panose="020F0502020204030204"/>
            </a:endParaRPr>
          </a:p>
        </p:txBody>
      </p:sp>
      <p:pic>
        <p:nvPicPr>
          <p:cNvPr id="2" name="Picture 1" descr="Keylogger Images – Browse 2,249 Stock Photos, Vectors, and Video | Adobe  Stock"/>
          <p:cNvPicPr>
            <a:picLocks noChangeAspect="1"/>
          </p:cNvPicPr>
          <p:nvPr/>
        </p:nvPicPr>
        <p:blipFill>
          <a:blip r:embed="rId2"/>
          <a:stretch>
            <a:fillRect/>
          </a:stretch>
        </p:blipFill>
        <p:spPr>
          <a:xfrm>
            <a:off x="8514" y="3154"/>
            <a:ext cx="7708074" cy="1028069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57"/>
        <p:cNvGrpSpPr/>
        <p:nvPr/>
      </p:nvGrpSpPr>
      <p:grpSpPr>
        <a:xfrm>
          <a:off x="0" y="0"/>
          <a:ext cx="0" cy="0"/>
          <a:chOff x="0" y="0"/>
          <a:chExt cx="0" cy="0"/>
        </a:xfrm>
      </p:grpSpPr>
      <p:sp>
        <p:nvSpPr>
          <p:cNvPr id="359" name="Google Shape;359;p27"/>
          <p:cNvSpPr txBox="1"/>
          <p:nvPr/>
        </p:nvSpPr>
        <p:spPr>
          <a:xfrm>
            <a:off x="279839" y="-5582"/>
            <a:ext cx="17406186" cy="1329595"/>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a:lnSpc>
                <a:spcPct val="120000"/>
              </a:lnSpc>
            </a:pPr>
            <a:r>
              <a:rPr lang="en-US" sz="7200" dirty="0">
                <a:solidFill>
                  <a:schemeClr val="lt1"/>
                </a:solidFill>
                <a:latin typeface="Times New Roman" panose="02020603050405020304" pitchFamily="18" charset="0"/>
                <a:cs typeface="Times New Roman" panose="02020603050405020304" pitchFamily="18" charset="0"/>
              </a:rPr>
              <a:t>PROPOSED SYSTEM AND SOLUTION</a:t>
            </a:r>
            <a:endParaRPr lang="en-US" sz="7200" dirty="0">
              <a:solidFill>
                <a:schemeClr val="lt1"/>
              </a:solidFill>
              <a:latin typeface="Times New Roman" panose="02020603050405020304" pitchFamily="18" charset="0"/>
              <a:cs typeface="Times New Roman" panose="02020603050405020304" pitchFamily="18" charset="0"/>
            </a:endParaRPr>
          </a:p>
        </p:txBody>
      </p:sp>
      <p:sp>
        <p:nvSpPr>
          <p:cNvPr id="361" name="Google Shape;361;p27"/>
          <p:cNvSpPr txBox="1"/>
          <p:nvPr/>
        </p:nvSpPr>
        <p:spPr>
          <a:xfrm>
            <a:off x="434480" y="1536374"/>
            <a:ext cx="17486904" cy="9387185"/>
          </a:xfrm>
          <a:prstGeom prst="rect">
            <a:avLst/>
          </a:prstGeom>
          <a:noFill/>
          <a:ln>
            <a:noFill/>
          </a:ln>
        </p:spPr>
        <p:txBody>
          <a:bodyPr spcFirstLastPara="1" wrap="square" lIns="0" tIns="0" rIns="0" bIns="0" anchor="t" anchorCtr="0">
            <a:spAutoFit/>
          </a:bodyPr>
          <a:lstStyle/>
          <a:p>
            <a:pPr algn="just"/>
            <a:r>
              <a:rPr lang="en-US" sz="3200" b="1" u="sng" dirty="0">
                <a:solidFill>
                  <a:schemeClr val="bg1"/>
                </a:solidFill>
                <a:latin typeface="Times New Roman" panose="02020603050405020304"/>
              </a:rPr>
              <a:t>Hardware-oriented Security Protocols: </a:t>
            </a:r>
            <a:endParaRPr lang="en-US" sz="3200" b="1" u="sng" dirty="0">
              <a:solidFill>
                <a:schemeClr val="bg1"/>
              </a:solidFill>
              <a:latin typeface="Times New Roman" panose="02020603050405020304"/>
            </a:endParaRPr>
          </a:p>
          <a:p>
            <a:pPr algn="just"/>
            <a:r>
              <a:rPr lang="en-US" sz="2700" dirty="0">
                <a:solidFill>
                  <a:schemeClr val="bg1"/>
                </a:solidFill>
                <a:latin typeface="Times New Roman" panose="02020603050405020304"/>
              </a:rPr>
              <a:t>Promote the adoption of hardware-based security solutions including secure boot methods and Trusted Platform Modules (TPM). These reduce the possibility of keylogger installation at the firmware level by ensuring that only reliable software is loaded during the boot process</a:t>
            </a:r>
            <a:endParaRPr lang="en-US" sz="2700" dirty="0">
              <a:solidFill>
                <a:schemeClr val="bg1"/>
              </a:solidFill>
              <a:latin typeface="Times New Roman" panose="02020603050405020304"/>
            </a:endParaRPr>
          </a:p>
          <a:p>
            <a:pPr algn="just"/>
            <a:endParaRPr lang="en-US" sz="2700" dirty="0">
              <a:solidFill>
                <a:schemeClr val="bg1"/>
              </a:solidFill>
              <a:latin typeface="Times New Roman" panose="02020603050405020304"/>
            </a:endParaRPr>
          </a:p>
          <a:p>
            <a:pPr algn="just"/>
            <a:r>
              <a:rPr lang="en-US" sz="3200" b="1" u="sng" dirty="0">
                <a:solidFill>
                  <a:schemeClr val="bg1"/>
                </a:solidFill>
                <a:latin typeface="Times New Roman" panose="02020603050405020304"/>
              </a:rPr>
              <a:t>Protection at the Operating System Level: </a:t>
            </a:r>
            <a:endParaRPr lang="en-US" sz="3200" b="1" u="sng" dirty="0">
              <a:solidFill>
                <a:schemeClr val="bg1"/>
              </a:solidFill>
              <a:latin typeface="Times New Roman" panose="02020603050405020304"/>
            </a:endParaRPr>
          </a:p>
          <a:p>
            <a:pPr algn="just"/>
            <a:r>
              <a:rPr lang="en-US" sz="2700" dirty="0">
                <a:solidFill>
                  <a:schemeClr val="bg1"/>
                </a:solidFill>
                <a:latin typeface="Times New Roman" panose="02020603050405020304"/>
              </a:rPr>
              <a:t>Put in place strong operating system security safeguards. Promote the adoption of secure operating systems, such as Windows with the proper security settings or Linux variants with </a:t>
            </a:r>
            <a:r>
              <a:rPr lang="en-US" sz="2700" dirty="0" err="1">
                <a:solidFill>
                  <a:schemeClr val="bg1"/>
                </a:solidFill>
                <a:latin typeface="Times New Roman" panose="02020603050405020304"/>
              </a:rPr>
              <a:t>SELinux</a:t>
            </a:r>
            <a:r>
              <a:rPr lang="en-US" sz="2700" dirty="0">
                <a:solidFill>
                  <a:schemeClr val="bg1"/>
                </a:solidFill>
                <a:latin typeface="Times New Roman" panose="02020603050405020304"/>
              </a:rPr>
              <a:t> or </a:t>
            </a:r>
            <a:r>
              <a:rPr lang="en-US" sz="2700" dirty="0" err="1">
                <a:solidFill>
                  <a:schemeClr val="bg1"/>
                </a:solidFill>
                <a:latin typeface="Times New Roman" panose="02020603050405020304"/>
              </a:rPr>
              <a:t>AppArmor</a:t>
            </a:r>
            <a:r>
              <a:rPr lang="en-US" sz="2700" dirty="0">
                <a:solidFill>
                  <a:schemeClr val="bg1"/>
                </a:solidFill>
                <a:latin typeface="Times New Roman" panose="02020603050405020304"/>
              </a:rPr>
              <a:t> enabled. </a:t>
            </a:r>
            <a:endParaRPr lang="en-US" sz="2700" dirty="0">
              <a:solidFill>
                <a:schemeClr val="bg1"/>
              </a:solidFill>
              <a:latin typeface="Times New Roman" panose="02020603050405020304"/>
            </a:endParaRPr>
          </a:p>
          <a:p>
            <a:pPr algn="just"/>
            <a:r>
              <a:rPr lang="en-US" sz="2700" dirty="0">
                <a:solidFill>
                  <a:schemeClr val="bg1"/>
                </a:solidFill>
                <a:latin typeface="Times New Roman" panose="02020603050405020304"/>
              </a:rPr>
              <a:t>Update the operating system and apps frequently to fix vulnerabilities that are known to exist. </a:t>
            </a:r>
            <a:endParaRPr lang="en-US" sz="2700" dirty="0">
              <a:solidFill>
                <a:schemeClr val="bg1"/>
              </a:solidFill>
              <a:latin typeface="Times New Roman" panose="02020603050405020304"/>
            </a:endParaRPr>
          </a:p>
          <a:p>
            <a:pPr algn="just"/>
            <a:endParaRPr lang="en-US" sz="2700" dirty="0">
              <a:solidFill>
                <a:schemeClr val="bg1"/>
              </a:solidFill>
              <a:latin typeface="Times New Roman" panose="02020603050405020304"/>
            </a:endParaRPr>
          </a:p>
          <a:p>
            <a:pPr algn="just"/>
            <a:r>
              <a:rPr lang="en-US" sz="3200" b="1" u="sng" dirty="0">
                <a:solidFill>
                  <a:schemeClr val="bg1"/>
                </a:solidFill>
                <a:latin typeface="Times New Roman" panose="02020603050405020304"/>
              </a:rPr>
              <a:t>Software that fights malware: </a:t>
            </a:r>
            <a:endParaRPr lang="en-US" sz="3200" b="1" u="sng" dirty="0">
              <a:solidFill>
                <a:schemeClr val="bg1"/>
              </a:solidFill>
              <a:latin typeface="Times New Roman" panose="02020603050405020304"/>
            </a:endParaRPr>
          </a:p>
          <a:p>
            <a:pPr algn="just"/>
            <a:r>
              <a:rPr lang="en-US" sz="2700" dirty="0">
                <a:solidFill>
                  <a:schemeClr val="bg1"/>
                </a:solidFill>
                <a:latin typeface="Times New Roman" panose="02020603050405020304"/>
              </a:rPr>
              <a:t>Use trustworthy anti-malware software that can detect keyloggers and other harmful software in real-time.</a:t>
            </a:r>
            <a:endParaRPr lang="en-US" sz="2700" dirty="0">
              <a:solidFill>
                <a:schemeClr val="bg1"/>
              </a:solidFill>
              <a:latin typeface="Times New Roman" panose="02020603050405020304"/>
            </a:endParaRPr>
          </a:p>
          <a:p>
            <a:pPr algn="just"/>
            <a:endParaRPr lang="en-US" sz="2400" dirty="0">
              <a:solidFill>
                <a:schemeClr val="bg1"/>
              </a:solidFill>
              <a:latin typeface="Times New Roman" panose="02020603050405020304"/>
            </a:endParaRPr>
          </a:p>
          <a:p>
            <a:pPr algn="just"/>
            <a:r>
              <a:rPr lang="en-US" sz="3200" b="1" u="sng" dirty="0">
                <a:solidFill>
                  <a:schemeClr val="bg1"/>
                </a:solidFill>
                <a:latin typeface="Times New Roman" panose="02020603050405020304"/>
              </a:rPr>
              <a:t>Multi-factor Authentication (MFA):</a:t>
            </a:r>
            <a:endParaRPr lang="en-US" sz="3200" b="1" u="sng" dirty="0">
              <a:solidFill>
                <a:schemeClr val="bg1"/>
              </a:solidFill>
              <a:latin typeface="Times New Roman" panose="02020603050405020304"/>
            </a:endParaRPr>
          </a:p>
          <a:p>
            <a:pPr lvl="1" algn="just"/>
            <a:r>
              <a:rPr lang="en-US" sz="2700" dirty="0">
                <a:solidFill>
                  <a:schemeClr val="bg1"/>
                </a:solidFill>
                <a:latin typeface="Times New Roman" panose="02020603050405020304"/>
              </a:rPr>
              <a:t>Implement MFA wherever possible to add an additional layer of security beyond passwords. This can include methods such as SMS verification, authenticator apps, or biometric authentication</a:t>
            </a:r>
            <a:endParaRPr lang="en-US" sz="2700" dirty="0">
              <a:solidFill>
                <a:schemeClr val="bg1"/>
              </a:solidFill>
              <a:latin typeface="Times New Roman" panose="02020603050405020304"/>
            </a:endParaRPr>
          </a:p>
          <a:p>
            <a:pPr lvl="1" algn="just"/>
            <a:r>
              <a:rPr lang="en-US" sz="2700" dirty="0">
                <a:solidFill>
                  <a:schemeClr val="bg1"/>
                </a:solidFill>
                <a:latin typeface="Times New Roman" panose="02020603050405020304"/>
              </a:rPr>
              <a:t>.</a:t>
            </a:r>
            <a:endParaRPr lang="en-US" sz="2700" dirty="0">
              <a:solidFill>
                <a:schemeClr val="bg1"/>
              </a:solidFill>
              <a:latin typeface="Times New Roman" panose="02020603050405020304"/>
            </a:endParaRPr>
          </a:p>
          <a:p>
            <a:pPr algn="just"/>
            <a:r>
              <a:rPr lang="en-US" sz="3200" b="1" u="sng" dirty="0">
                <a:solidFill>
                  <a:schemeClr val="bg1"/>
                </a:solidFill>
                <a:latin typeface="Times New Roman" panose="02020603050405020304"/>
              </a:rPr>
              <a:t>Regular Audits and Monitoring:</a:t>
            </a:r>
            <a:endParaRPr lang="en-US" sz="3200" b="1" u="sng" dirty="0">
              <a:solidFill>
                <a:schemeClr val="bg1"/>
              </a:solidFill>
              <a:latin typeface="Times New Roman" panose="02020603050405020304"/>
            </a:endParaRPr>
          </a:p>
          <a:p>
            <a:pPr lvl="1" algn="just"/>
            <a:r>
              <a:rPr lang="en-US" sz="2700" dirty="0">
                <a:solidFill>
                  <a:schemeClr val="bg1"/>
                </a:solidFill>
                <a:latin typeface="Times New Roman" panose="02020603050405020304"/>
              </a:rPr>
              <a:t>Conduct regular security audits to identify vulnerabilities and ensure compliance with security policies.</a:t>
            </a:r>
            <a:endParaRPr lang="en-US" sz="2700" dirty="0">
              <a:solidFill>
                <a:schemeClr val="bg1"/>
              </a:solidFill>
              <a:latin typeface="Times New Roman" panose="02020603050405020304"/>
            </a:endParaRPr>
          </a:p>
          <a:p>
            <a:pPr lvl="1" algn="just"/>
            <a:r>
              <a:rPr lang="en-US" sz="2700" dirty="0">
                <a:solidFill>
                  <a:schemeClr val="bg1"/>
                </a:solidFill>
                <a:latin typeface="Times New Roman" panose="02020603050405020304"/>
              </a:rPr>
              <a:t>Monitor system logs and audit trails for suspicious activities.</a:t>
            </a:r>
            <a:endParaRPr lang="en-US" sz="2700" dirty="0">
              <a:solidFill>
                <a:schemeClr val="bg1"/>
              </a:solidFill>
              <a:latin typeface="Times New Roman" panose="02020603050405020304"/>
            </a:endParaRPr>
          </a:p>
          <a:p>
            <a:pPr algn="just"/>
            <a:endParaRPr lang="en-US" sz="2400" dirty="0">
              <a:solidFill>
                <a:schemeClr val="bg1"/>
              </a:solidFill>
              <a:latin typeface="Times New Roman" panose="02020603050405020304"/>
            </a:endParaRPr>
          </a:p>
          <a:p>
            <a:pPr algn="just"/>
            <a:endParaRPr lang="en-US" sz="2400" dirty="0">
              <a:solidFill>
                <a:schemeClr val="bg1"/>
              </a:solidFill>
              <a:latin typeface="Times New Roman" panose="02020603050405020304"/>
            </a:endParaRPr>
          </a:p>
        </p:txBody>
      </p:sp>
      <p:grpSp>
        <p:nvGrpSpPr>
          <p:cNvPr id="362" name="Google Shape;362;p27"/>
          <p:cNvGrpSpPr/>
          <p:nvPr/>
        </p:nvGrpSpPr>
        <p:grpSpPr>
          <a:xfrm>
            <a:off x="9407343" y="380801"/>
            <a:ext cx="395370" cy="397142"/>
            <a:chOff x="1813" y="0"/>
            <a:chExt cx="809173" cy="812800"/>
          </a:xfrm>
        </p:grpSpPr>
        <p:sp>
          <p:nvSpPr>
            <p:cNvPr id="363" name="Google Shape;363;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65" name="Google Shape;365;p27"/>
          <p:cNvGrpSpPr/>
          <p:nvPr/>
        </p:nvGrpSpPr>
        <p:grpSpPr>
          <a:xfrm>
            <a:off x="10109203" y="380801"/>
            <a:ext cx="395370" cy="397142"/>
            <a:chOff x="1813" y="0"/>
            <a:chExt cx="809173" cy="812800"/>
          </a:xfrm>
        </p:grpSpPr>
        <p:sp>
          <p:nvSpPr>
            <p:cNvPr id="366" name="Google Shape;366;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B8D5"/>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68" name="Google Shape;368;p27"/>
          <p:cNvGrpSpPr/>
          <p:nvPr/>
        </p:nvGrpSpPr>
        <p:grpSpPr>
          <a:xfrm>
            <a:off x="10811063" y="380801"/>
            <a:ext cx="395370" cy="397142"/>
            <a:chOff x="1813" y="0"/>
            <a:chExt cx="809173" cy="812800"/>
          </a:xfrm>
        </p:grpSpPr>
        <p:sp>
          <p:nvSpPr>
            <p:cNvPr id="369" name="Google Shape;369;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71" name="Google Shape;371;p27"/>
          <p:cNvGrpSpPr/>
          <p:nvPr/>
        </p:nvGrpSpPr>
        <p:grpSpPr>
          <a:xfrm>
            <a:off x="16089807" y="9567947"/>
            <a:ext cx="395370" cy="397142"/>
            <a:chOff x="1813" y="0"/>
            <a:chExt cx="809173" cy="812800"/>
          </a:xfrm>
        </p:grpSpPr>
        <p:sp>
          <p:nvSpPr>
            <p:cNvPr id="372" name="Google Shape;372;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74" name="Google Shape;374;p27"/>
          <p:cNvGrpSpPr/>
          <p:nvPr/>
        </p:nvGrpSpPr>
        <p:grpSpPr>
          <a:xfrm>
            <a:off x="16791667" y="9567947"/>
            <a:ext cx="395370" cy="397142"/>
            <a:chOff x="1813" y="0"/>
            <a:chExt cx="809173" cy="812800"/>
          </a:xfrm>
        </p:grpSpPr>
        <p:sp>
          <p:nvSpPr>
            <p:cNvPr id="375" name="Google Shape;375;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B8D5"/>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77" name="Google Shape;377;p27"/>
          <p:cNvGrpSpPr/>
          <p:nvPr/>
        </p:nvGrpSpPr>
        <p:grpSpPr>
          <a:xfrm>
            <a:off x="17493527" y="9567947"/>
            <a:ext cx="395370" cy="397142"/>
            <a:chOff x="1813" y="0"/>
            <a:chExt cx="809173" cy="812800"/>
          </a:xfrm>
        </p:grpSpPr>
        <p:sp>
          <p:nvSpPr>
            <p:cNvPr id="378" name="Google Shape;378;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pic>
        <p:nvPicPr>
          <p:cNvPr id="3" name="Google Shape;352;p26"/>
          <p:cNvPicPr preferRelativeResize="0"/>
          <p:nvPr/>
        </p:nvPicPr>
        <p:blipFill rotWithShape="1">
          <a:blip r:embed="rId1">
            <a:alphaModFix amt="50000"/>
          </a:blip>
          <a:srcRect r="50000" b="37297"/>
          <a:stretch>
            <a:fillRect/>
          </a:stretch>
        </p:blipFill>
        <p:spPr>
          <a:xfrm>
            <a:off x="7148228" y="2185"/>
            <a:ext cx="10783879" cy="990656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9"/>
                                        </p:tgtEl>
                                        <p:attrNameLst>
                                          <p:attrName>style.visibility</p:attrName>
                                        </p:attrNameLst>
                                      </p:cBhvr>
                                      <p:to>
                                        <p:strVal val="visible"/>
                                      </p:to>
                                    </p:set>
                                    <p:animEffect transition="in" filter="fade">
                                      <p:cBhvr>
                                        <p:cTn id="7" dur="500"/>
                                        <p:tgtEl>
                                          <p:spTgt spid="3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19"/>
          <p:cNvPicPr preferRelativeResize="0"/>
          <p:nvPr/>
        </p:nvPicPr>
        <p:blipFill rotWithShape="1">
          <a:blip r:embed="rId1"/>
          <a:srcRect l="74"/>
          <a:stretch>
            <a:fillRect/>
          </a:stretch>
        </p:blipFill>
        <p:spPr>
          <a:xfrm>
            <a:off x="0" y="0"/>
            <a:ext cx="18288000" cy="10287000"/>
          </a:xfrm>
          <a:prstGeom prst="rect">
            <a:avLst/>
          </a:prstGeom>
          <a:noFill/>
          <a:ln>
            <a:noFill/>
          </a:ln>
        </p:spPr>
      </p:pic>
      <p:sp>
        <p:nvSpPr>
          <p:cNvPr id="196" name="Google Shape;196;p19"/>
          <p:cNvSpPr txBox="1"/>
          <p:nvPr/>
        </p:nvSpPr>
        <p:spPr>
          <a:xfrm>
            <a:off x="319252" y="329434"/>
            <a:ext cx="11547785" cy="812530"/>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a:lnSpc>
                <a:spcPct val="120000"/>
              </a:lnSpc>
            </a:pPr>
            <a:r>
              <a:rPr lang="en-US" sz="4400" dirty="0">
                <a:solidFill>
                  <a:schemeClr val="lt1"/>
                </a:solidFill>
                <a:latin typeface="Times New Roman" panose="02020603050405020304"/>
                <a:cs typeface="Teko Medium" panose="02000000000000000000"/>
              </a:rPr>
              <a:t>SYSTEM DEVELOPMENT APPROACH</a:t>
            </a:r>
            <a:endParaRPr lang="en-US" sz="4400" dirty="0">
              <a:solidFill>
                <a:schemeClr val="lt1"/>
              </a:solidFill>
              <a:latin typeface="Times New Roman" panose="02020603050405020304"/>
              <a:cs typeface="Teko Medium" panose="02000000000000000000"/>
            </a:endParaRPr>
          </a:p>
        </p:txBody>
      </p:sp>
      <p:sp>
        <p:nvSpPr>
          <p:cNvPr id="4" name="TextBox 3"/>
          <p:cNvSpPr txBox="1"/>
          <p:nvPr/>
        </p:nvSpPr>
        <p:spPr>
          <a:xfrm>
            <a:off x="7885" y="1367659"/>
            <a:ext cx="10763905" cy="8740854"/>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800" b="1" dirty="0">
                <a:solidFill>
                  <a:schemeClr val="bg1"/>
                </a:solidFill>
                <a:latin typeface="Times New Roman" panose="02020603050405020304"/>
              </a:rPr>
              <a:t>REQUIREMENT ANALYSIS: </a:t>
            </a:r>
            <a:endParaRPr lang="en-US" sz="2800" b="1" dirty="0">
              <a:solidFill>
                <a:schemeClr val="bg1"/>
              </a:solidFill>
            </a:endParaRPr>
          </a:p>
          <a:p>
            <a:endParaRPr lang="en-US" sz="2400" dirty="0">
              <a:solidFill>
                <a:schemeClr val="bg1"/>
              </a:solidFill>
              <a:latin typeface="Times New Roman" panose="02020603050405020304"/>
            </a:endParaRPr>
          </a:p>
          <a:p>
            <a:r>
              <a:rPr lang="en-US" sz="2400" dirty="0">
                <a:solidFill>
                  <a:schemeClr val="bg1"/>
                </a:solidFill>
                <a:latin typeface="Times New Roman" panose="02020603050405020304"/>
              </a:rPr>
              <a:t>Understand stakeholder needs, define functional and non-functional requirements.</a:t>
            </a:r>
            <a:endParaRPr lang="en-US" sz="2400" dirty="0">
              <a:solidFill>
                <a:schemeClr val="bg1"/>
              </a:solidFill>
              <a:latin typeface="Times New Roman" panose="02020603050405020304"/>
            </a:endParaRPr>
          </a:p>
          <a:p>
            <a:endParaRPr lang="en-US" dirty="0">
              <a:solidFill>
                <a:schemeClr val="bg1"/>
              </a:solidFill>
            </a:endParaRPr>
          </a:p>
          <a:p>
            <a:r>
              <a:rPr lang="en-US" sz="2800" b="1" dirty="0">
                <a:solidFill>
                  <a:schemeClr val="bg1"/>
                </a:solidFill>
                <a:latin typeface="Times New Roman" panose="02020603050405020304"/>
              </a:rPr>
              <a:t>SYSTEM DESIGN</a:t>
            </a:r>
            <a:r>
              <a:rPr lang="en-US" sz="2800" dirty="0">
                <a:solidFill>
                  <a:schemeClr val="bg1"/>
                </a:solidFill>
                <a:latin typeface="Times New Roman" panose="02020603050405020304"/>
              </a:rPr>
              <a:t>:</a:t>
            </a:r>
            <a:endParaRPr lang="en-US" sz="2800" dirty="0">
              <a:solidFill>
                <a:schemeClr val="bg1"/>
              </a:solidFill>
              <a:latin typeface="Times New Roman" panose="02020603050405020304"/>
            </a:endParaRPr>
          </a:p>
          <a:p>
            <a:endParaRPr lang="en-US" sz="2400" dirty="0">
              <a:solidFill>
                <a:schemeClr val="bg1"/>
              </a:solidFill>
              <a:latin typeface="Times New Roman" panose="02020603050405020304"/>
            </a:endParaRPr>
          </a:p>
          <a:p>
            <a:r>
              <a:rPr lang="en-US" sz="2400" dirty="0">
                <a:solidFill>
                  <a:schemeClr val="bg1"/>
                </a:solidFill>
                <a:latin typeface="Times New Roman" panose="02020603050405020304"/>
              </a:rPr>
              <a:t> Design modular, scalable, and maintainable architecture, including UI, detection/prevention, logging, and integration components.</a:t>
            </a:r>
            <a:endParaRPr lang="en-US" dirty="0">
              <a:solidFill>
                <a:schemeClr val="bg1"/>
              </a:solidFill>
            </a:endParaRPr>
          </a:p>
          <a:p>
            <a:r>
              <a:rPr lang="en-US" sz="2800" b="1" dirty="0">
                <a:solidFill>
                  <a:schemeClr val="bg1"/>
                </a:solidFill>
                <a:latin typeface="Times New Roman" panose="02020603050405020304"/>
              </a:rPr>
              <a:t>DEVELOPMENT</a:t>
            </a:r>
            <a:r>
              <a:rPr lang="en-US" sz="2800" dirty="0">
                <a:solidFill>
                  <a:schemeClr val="bg1"/>
                </a:solidFill>
                <a:latin typeface="Times New Roman" panose="02020603050405020304"/>
              </a:rPr>
              <a:t>: </a:t>
            </a:r>
            <a:endParaRPr lang="en-US" sz="2800" dirty="0">
              <a:solidFill>
                <a:schemeClr val="bg1"/>
              </a:solidFill>
              <a:latin typeface="Times New Roman" panose="02020603050405020304"/>
            </a:endParaRPr>
          </a:p>
          <a:p>
            <a:endParaRPr lang="en-US" sz="2400" dirty="0">
              <a:solidFill>
                <a:schemeClr val="bg1"/>
              </a:solidFill>
              <a:latin typeface="Times New Roman" panose="02020603050405020304"/>
            </a:endParaRPr>
          </a:p>
          <a:p>
            <a:r>
              <a:rPr lang="en-US" sz="2400" dirty="0">
                <a:solidFill>
                  <a:schemeClr val="bg1"/>
                </a:solidFill>
                <a:latin typeface="Times New Roman" panose="02020603050405020304"/>
              </a:rPr>
              <a:t>Implement system components with secure coding practices, encryption, and detection algorithms.</a:t>
            </a:r>
            <a:endParaRPr lang="en-US" dirty="0">
              <a:solidFill>
                <a:schemeClr val="bg1"/>
              </a:solidFill>
            </a:endParaRPr>
          </a:p>
          <a:p>
            <a:r>
              <a:rPr lang="en-US" sz="2800" b="1" dirty="0">
                <a:solidFill>
                  <a:schemeClr val="bg1"/>
                </a:solidFill>
                <a:latin typeface="Times New Roman" panose="02020603050405020304"/>
              </a:rPr>
              <a:t>TESTING</a:t>
            </a:r>
            <a:r>
              <a:rPr lang="en-US" sz="2800" dirty="0">
                <a:solidFill>
                  <a:schemeClr val="bg1"/>
                </a:solidFill>
                <a:latin typeface="Times New Roman" panose="02020603050405020304"/>
              </a:rPr>
              <a:t>:</a:t>
            </a:r>
            <a:endParaRPr lang="en-US" sz="2800" dirty="0">
              <a:solidFill>
                <a:schemeClr val="bg1"/>
              </a:solidFill>
              <a:latin typeface="Times New Roman" panose="02020603050405020304"/>
            </a:endParaRPr>
          </a:p>
          <a:p>
            <a:endParaRPr lang="en-US" sz="2400" dirty="0">
              <a:solidFill>
                <a:schemeClr val="bg1"/>
              </a:solidFill>
              <a:latin typeface="Times New Roman" panose="02020603050405020304"/>
            </a:endParaRPr>
          </a:p>
          <a:p>
            <a:r>
              <a:rPr lang="en-US" sz="2400" dirty="0">
                <a:solidFill>
                  <a:schemeClr val="bg1"/>
                </a:solidFill>
                <a:latin typeface="Times New Roman" panose="02020603050405020304"/>
              </a:rPr>
              <a:t> Conduct thorough testing, including unit, integration, security, and usability testing.</a:t>
            </a:r>
            <a:endParaRPr lang="en-US" dirty="0">
              <a:solidFill>
                <a:schemeClr val="bg1"/>
              </a:solidFill>
            </a:endParaRPr>
          </a:p>
          <a:p>
            <a:r>
              <a:rPr lang="en-US" sz="2400" b="1" dirty="0">
                <a:solidFill>
                  <a:schemeClr val="bg1"/>
                </a:solidFill>
                <a:latin typeface="Times New Roman" panose="02020603050405020304"/>
              </a:rPr>
              <a:t>DEPLOYMENT</a:t>
            </a:r>
            <a:r>
              <a:rPr lang="en-US" sz="2400" dirty="0">
                <a:solidFill>
                  <a:schemeClr val="bg1"/>
                </a:solidFill>
                <a:latin typeface="Times New Roman" panose="02020603050405020304"/>
              </a:rPr>
              <a:t>:</a:t>
            </a:r>
            <a:endParaRPr lang="en-US" sz="2400" dirty="0">
              <a:solidFill>
                <a:schemeClr val="bg1"/>
              </a:solidFill>
              <a:latin typeface="Times New Roman" panose="02020603050405020304"/>
            </a:endParaRPr>
          </a:p>
          <a:p>
            <a:endParaRPr lang="en-US" sz="2400" dirty="0">
              <a:solidFill>
                <a:schemeClr val="bg1"/>
              </a:solidFill>
              <a:latin typeface="Times New Roman" panose="02020603050405020304"/>
            </a:endParaRPr>
          </a:p>
          <a:p>
            <a:r>
              <a:rPr lang="en-US" sz="2400" dirty="0">
                <a:solidFill>
                  <a:schemeClr val="bg1"/>
                </a:solidFill>
                <a:latin typeface="Times New Roman" panose="02020603050405020304"/>
              </a:rPr>
              <a:t> Configure for production, develop deployment procedures, train users, and implement monitoring/alerting.</a:t>
            </a:r>
            <a:endParaRPr lang="en-US" dirty="0">
              <a:solidFill>
                <a:schemeClr val="bg1"/>
              </a:solidFill>
            </a:endParaRPr>
          </a:p>
          <a:p>
            <a:r>
              <a:rPr lang="en-US" sz="2800" b="1" dirty="0">
                <a:solidFill>
                  <a:schemeClr val="bg1"/>
                </a:solidFill>
                <a:latin typeface="Times New Roman" panose="02020603050405020304"/>
              </a:rPr>
              <a:t>MAINTENANCE AND SUPPORT</a:t>
            </a:r>
            <a:endParaRPr lang="en-US" sz="2800" b="1" dirty="0">
              <a:solidFill>
                <a:schemeClr val="bg1"/>
              </a:solidFill>
              <a:latin typeface="Times New Roman" panose="02020603050405020304"/>
            </a:endParaRPr>
          </a:p>
          <a:p>
            <a:endParaRPr lang="en-US" sz="2400" b="1" dirty="0">
              <a:solidFill>
                <a:schemeClr val="bg1"/>
              </a:solidFill>
              <a:latin typeface="Times New Roman" panose="02020603050405020304"/>
            </a:endParaRPr>
          </a:p>
          <a:p>
            <a:r>
              <a:rPr lang="en-US" sz="2400" dirty="0">
                <a:solidFill>
                  <a:schemeClr val="bg1"/>
                </a:solidFill>
                <a:latin typeface="Times New Roman" panose="02020603050405020304"/>
              </a:rPr>
              <a:t>: Provide ongoing maintenance, monitor performance/security, and stay updated on emerging threats.</a:t>
            </a:r>
            <a:endParaRPr lang="en-US" dirty="0">
              <a:solidFill>
                <a:schemeClr val="bg1"/>
              </a:solidFill>
            </a:endParaRPr>
          </a:p>
        </p:txBody>
      </p:sp>
      <p:cxnSp>
        <p:nvCxnSpPr>
          <p:cNvPr id="8" name="Google Shape;203;p19"/>
          <p:cNvCxnSpPr/>
          <p:nvPr/>
        </p:nvCxnSpPr>
        <p:spPr>
          <a:xfrm flipV="1">
            <a:off x="82838" y="3232613"/>
            <a:ext cx="4073526" cy="1296"/>
          </a:xfrm>
          <a:prstGeom prst="straightConnector1">
            <a:avLst/>
          </a:prstGeom>
          <a:noFill/>
          <a:ln w="57150" cap="flat" cmpd="sng">
            <a:solidFill>
              <a:srgbClr val="41B8D5"/>
            </a:solidFill>
            <a:prstDash val="solid"/>
            <a:round/>
            <a:headEnd type="none" w="sm" len="sm"/>
            <a:tailEnd type="none" w="sm" len="sm"/>
          </a:ln>
        </p:spPr>
      </p:cxnSp>
      <p:cxnSp>
        <p:nvCxnSpPr>
          <p:cNvPr id="9" name="Google Shape;203;p19"/>
          <p:cNvCxnSpPr/>
          <p:nvPr/>
        </p:nvCxnSpPr>
        <p:spPr>
          <a:xfrm>
            <a:off x="43423" y="1887389"/>
            <a:ext cx="4112941" cy="19936"/>
          </a:xfrm>
          <a:prstGeom prst="straightConnector1">
            <a:avLst/>
          </a:prstGeom>
          <a:noFill/>
          <a:ln w="57150" cap="flat" cmpd="sng">
            <a:solidFill>
              <a:srgbClr val="41B8D5"/>
            </a:solidFill>
            <a:prstDash val="solid"/>
            <a:round/>
            <a:headEnd type="none" w="sm" len="sm"/>
            <a:tailEnd type="none" w="sm" len="sm"/>
          </a:ln>
        </p:spPr>
      </p:cxnSp>
      <p:cxnSp>
        <p:nvCxnSpPr>
          <p:cNvPr id="10" name="Google Shape;203;p19"/>
          <p:cNvCxnSpPr/>
          <p:nvPr/>
        </p:nvCxnSpPr>
        <p:spPr>
          <a:xfrm>
            <a:off x="161664" y="6249064"/>
            <a:ext cx="3994700" cy="0"/>
          </a:xfrm>
          <a:prstGeom prst="straightConnector1">
            <a:avLst/>
          </a:prstGeom>
          <a:noFill/>
          <a:ln w="57150" cap="flat" cmpd="sng">
            <a:solidFill>
              <a:srgbClr val="41B8D5"/>
            </a:solidFill>
            <a:prstDash val="solid"/>
            <a:round/>
            <a:headEnd type="none" w="sm" len="sm"/>
            <a:tailEnd type="none" w="sm" len="sm"/>
          </a:ln>
        </p:spPr>
      </p:cxnSp>
      <p:cxnSp>
        <p:nvCxnSpPr>
          <p:cNvPr id="11" name="Google Shape;203;p19"/>
          <p:cNvCxnSpPr/>
          <p:nvPr/>
        </p:nvCxnSpPr>
        <p:spPr>
          <a:xfrm flipV="1">
            <a:off x="43423" y="4661858"/>
            <a:ext cx="4112941" cy="10654"/>
          </a:xfrm>
          <a:prstGeom prst="straightConnector1">
            <a:avLst/>
          </a:prstGeom>
          <a:noFill/>
          <a:ln w="57150" cap="flat" cmpd="sng">
            <a:solidFill>
              <a:srgbClr val="41B8D5"/>
            </a:solidFill>
            <a:prstDash val="solid"/>
            <a:round/>
            <a:headEnd type="none" w="sm" len="sm"/>
            <a:tailEnd type="none" w="sm" len="sm"/>
          </a:ln>
        </p:spPr>
      </p:cxnSp>
      <p:cxnSp>
        <p:nvCxnSpPr>
          <p:cNvPr id="12" name="Google Shape;203;p19"/>
          <p:cNvCxnSpPr/>
          <p:nvPr/>
        </p:nvCxnSpPr>
        <p:spPr>
          <a:xfrm>
            <a:off x="161667" y="7510306"/>
            <a:ext cx="4160951" cy="0"/>
          </a:xfrm>
          <a:prstGeom prst="straightConnector1">
            <a:avLst/>
          </a:prstGeom>
          <a:noFill/>
          <a:ln w="57150" cap="flat" cmpd="sng">
            <a:solidFill>
              <a:srgbClr val="41B8D5"/>
            </a:solidFill>
            <a:prstDash val="solid"/>
            <a:round/>
            <a:headEnd type="none" w="sm" len="sm"/>
            <a:tailEnd type="none" w="sm" len="sm"/>
          </a:ln>
        </p:spPr>
      </p:cxnSp>
      <p:cxnSp>
        <p:nvCxnSpPr>
          <p:cNvPr id="13" name="Google Shape;203;p19"/>
          <p:cNvCxnSpPr/>
          <p:nvPr/>
        </p:nvCxnSpPr>
        <p:spPr>
          <a:xfrm flipV="1">
            <a:off x="82838" y="9090989"/>
            <a:ext cx="4701279" cy="39412"/>
          </a:xfrm>
          <a:prstGeom prst="straightConnector1">
            <a:avLst/>
          </a:prstGeom>
          <a:noFill/>
          <a:ln w="57150" cap="flat" cmpd="sng">
            <a:solidFill>
              <a:srgbClr val="41B8D5"/>
            </a:solidFill>
            <a:prstDash val="solid"/>
            <a:round/>
            <a:headEnd type="none" w="sm" len="sm"/>
            <a:tailEnd type="none" w="sm" len="sm"/>
          </a:ln>
        </p:spPr>
      </p:cxnSp>
      <p:pic>
        <p:nvPicPr>
          <p:cNvPr id="15" name="Picture 14" descr="Keylogger Images – Browse 2,249 Stock ..."/>
          <p:cNvPicPr>
            <a:picLocks noChangeAspect="1"/>
          </p:cNvPicPr>
          <p:nvPr/>
        </p:nvPicPr>
        <p:blipFill>
          <a:blip r:embed="rId2"/>
          <a:stretch>
            <a:fillRect/>
          </a:stretch>
        </p:blipFill>
        <p:spPr>
          <a:xfrm>
            <a:off x="10573574" y="-4432"/>
            <a:ext cx="7723459" cy="1029586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fade">
                                      <p:cBhvr>
                                        <p:cTn id="7"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17"/>
          <p:cNvPicPr preferRelativeResize="0"/>
          <p:nvPr/>
        </p:nvPicPr>
        <p:blipFill rotWithShape="1">
          <a:blip r:embed="rId1"/>
          <a:srcRect t="7825" b="7824"/>
          <a:stretch>
            <a:fillRect/>
          </a:stretch>
        </p:blipFill>
        <p:spPr>
          <a:xfrm>
            <a:off x="0" y="0"/>
            <a:ext cx="18288000" cy="10287000"/>
          </a:xfrm>
          <a:prstGeom prst="rect">
            <a:avLst/>
          </a:prstGeom>
          <a:noFill/>
          <a:ln>
            <a:noFill/>
          </a:ln>
        </p:spPr>
      </p:pic>
      <p:sp>
        <p:nvSpPr>
          <p:cNvPr id="173" name="Google Shape;173;p17"/>
          <p:cNvSpPr txBox="1"/>
          <p:nvPr/>
        </p:nvSpPr>
        <p:spPr>
          <a:xfrm>
            <a:off x="623456" y="353291"/>
            <a:ext cx="16299208" cy="980268"/>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3500" b="1" i="0" u="none" strike="noStrike" cap="none" dirty="0">
                <a:solidFill>
                  <a:schemeClr val="bg1"/>
                </a:solidFill>
                <a:latin typeface="Times New Roman" panose="02020603050405020304" pitchFamily="18" charset="0"/>
                <a:ea typeface="Montserrat"/>
                <a:cs typeface="Times New Roman" panose="02020603050405020304" pitchFamily="18" charset="0"/>
                <a:sym typeface="Montserrat"/>
              </a:rPr>
              <a:t>ALGORITHM AND DEPLOYMENT</a:t>
            </a:r>
            <a:endParaRPr lang="en-US" sz="3500" b="1" i="0" u="none" strike="noStrike" cap="none" dirty="0">
              <a:solidFill>
                <a:schemeClr val="bg1"/>
              </a:solidFill>
              <a:latin typeface="Times New Roman" panose="02020603050405020304" pitchFamily="18" charset="0"/>
              <a:ea typeface="Montserrat"/>
              <a:cs typeface="Times New Roman" panose="02020603050405020304" pitchFamily="18" charset="0"/>
              <a:sym typeface="Montserrat"/>
            </a:endParaRPr>
          </a:p>
          <a:p>
            <a:pPr marL="0" marR="0" lvl="0" indent="0" algn="ctr" rtl="0">
              <a:lnSpc>
                <a:spcPct val="130000"/>
              </a:lnSpc>
              <a:spcBef>
                <a:spcPts val="0"/>
              </a:spcBef>
              <a:spcAft>
                <a:spcPts val="0"/>
              </a:spcAft>
              <a:buNone/>
            </a:pPr>
            <a:endParaRPr lang="en-US" b="1" dirty="0">
              <a:solidFill>
                <a:schemeClr val="bg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623456" y="1053483"/>
            <a:ext cx="17415162" cy="5170646"/>
          </a:xfrm>
          <a:prstGeom prst="rect">
            <a:avLst/>
          </a:prstGeom>
          <a:noFill/>
        </p:spPr>
        <p:txBody>
          <a:bodyPr wrap="square">
            <a:spAutoFit/>
          </a:bodyPr>
          <a:lstStyle/>
          <a:p>
            <a:pPr algn="l"/>
            <a:r>
              <a:rPr lang="en-US" sz="3200" i="0" dirty="0">
                <a:solidFill>
                  <a:schemeClr val="bg1"/>
                </a:solidFill>
                <a:effectLst/>
                <a:latin typeface="Times New Roman" panose="02020603050405020304" pitchFamily="18" charset="0"/>
                <a:cs typeface="Times New Roman" panose="02020603050405020304" pitchFamily="18" charset="0"/>
              </a:rPr>
              <a:t>ALGORITHM FOR A KEYLOGGER </a:t>
            </a:r>
            <a:r>
              <a:rPr lang="en-US" sz="3200" dirty="0">
                <a:solidFill>
                  <a:schemeClr val="bg1"/>
                </a:solidFill>
                <a:latin typeface="Times New Roman" panose="02020603050405020304" pitchFamily="18" charset="0"/>
                <a:cs typeface="Times New Roman" panose="02020603050405020304" pitchFamily="18" charset="0"/>
              </a:rPr>
              <a:t>:</a:t>
            </a:r>
            <a:endParaRPr lang="en-US" sz="3200" dirty="0">
              <a:solidFill>
                <a:schemeClr val="bg1"/>
              </a:solidFill>
              <a:latin typeface="Times New Roman" panose="02020603050405020304" pitchFamily="18" charset="0"/>
              <a:cs typeface="Times New Roman" panose="02020603050405020304" pitchFamily="18" charset="0"/>
            </a:endParaRPr>
          </a:p>
          <a:p>
            <a:pPr algn="l"/>
            <a:endParaRPr lang="en-US" sz="3000" i="0" dirty="0">
              <a:solidFill>
                <a:schemeClr val="bg1"/>
              </a:solidFill>
              <a:effectLst/>
              <a:latin typeface="Times New Roman" panose="02020603050405020304" pitchFamily="18" charset="0"/>
              <a:cs typeface="Times New Roman" panose="02020603050405020304" pitchFamily="18" charset="0"/>
            </a:endParaRPr>
          </a:p>
          <a:p>
            <a:pPr marL="457200" indent="-457200" algn="just">
              <a:buClr>
                <a:schemeClr val="bg1"/>
              </a:buClr>
              <a:buFont typeface="Wingdings" panose="05000000000000000000" pitchFamily="2" charset="2"/>
              <a:buChar char="q"/>
            </a:pPr>
            <a:r>
              <a:rPr lang="en-US" sz="3000" b="1" i="0" dirty="0">
                <a:solidFill>
                  <a:schemeClr val="accent5"/>
                </a:solidFill>
                <a:effectLst/>
                <a:latin typeface="Times New Roman" panose="02020603050405020304" pitchFamily="18" charset="0"/>
                <a:cs typeface="Times New Roman" panose="02020603050405020304" pitchFamily="18" charset="0"/>
              </a:rPr>
              <a:t>Capture Keystrokes</a:t>
            </a:r>
            <a:r>
              <a:rPr lang="en-US" sz="3000" b="0" i="0" dirty="0">
                <a:solidFill>
                  <a:schemeClr val="bg1"/>
                </a:solidFill>
                <a:effectLst/>
                <a:latin typeface="Times New Roman" panose="02020603050405020304" pitchFamily="18" charset="0"/>
                <a:cs typeface="Times New Roman" panose="02020603050405020304" pitchFamily="18" charset="0"/>
              </a:rPr>
              <a:t>: Continuously monitor keyboard input to capture keystrokes made by the user.</a:t>
            </a:r>
            <a:endParaRPr lang="en-US" sz="3000" b="0" i="0" dirty="0">
              <a:solidFill>
                <a:schemeClr val="bg1"/>
              </a:solidFill>
              <a:effectLst/>
              <a:latin typeface="Times New Roman" panose="02020603050405020304" pitchFamily="18" charset="0"/>
              <a:cs typeface="Times New Roman" panose="02020603050405020304" pitchFamily="18" charset="0"/>
            </a:endParaRPr>
          </a:p>
          <a:p>
            <a:pPr marL="457200" indent="-457200" algn="just">
              <a:buClr>
                <a:schemeClr val="bg1"/>
              </a:buClr>
              <a:buFont typeface="Wingdings" panose="05000000000000000000" pitchFamily="2" charset="2"/>
              <a:buChar char="q"/>
            </a:pPr>
            <a:r>
              <a:rPr lang="en-US" sz="3000" b="1" i="0" dirty="0">
                <a:solidFill>
                  <a:schemeClr val="accent5"/>
                </a:solidFill>
                <a:effectLst/>
                <a:latin typeface="Times New Roman" panose="02020603050405020304" pitchFamily="18" charset="0"/>
                <a:cs typeface="Times New Roman" panose="02020603050405020304" pitchFamily="18" charset="0"/>
              </a:rPr>
              <a:t>Store Keystrokes</a:t>
            </a:r>
            <a:r>
              <a:rPr lang="en-US" sz="3000" b="0" i="0" dirty="0">
                <a:solidFill>
                  <a:srgbClr val="FFFF00"/>
                </a:solidFill>
                <a:effectLst/>
                <a:latin typeface="Times New Roman" panose="02020603050405020304" pitchFamily="18" charset="0"/>
                <a:cs typeface="Times New Roman" panose="02020603050405020304" pitchFamily="18" charset="0"/>
              </a:rPr>
              <a:t>: </a:t>
            </a:r>
            <a:r>
              <a:rPr lang="en-US" sz="3000" b="0" i="0" dirty="0">
                <a:solidFill>
                  <a:schemeClr val="bg1"/>
                </a:solidFill>
                <a:effectLst/>
                <a:latin typeface="Times New Roman" panose="02020603050405020304" pitchFamily="18" charset="0"/>
                <a:cs typeface="Times New Roman" panose="02020603050405020304" pitchFamily="18" charset="0"/>
              </a:rPr>
              <a:t>Store the captured keystrokes securely, either locally on the system or remotely on a server      controlled by the attacker.</a:t>
            </a:r>
            <a:endParaRPr lang="en-US" sz="3000" dirty="0">
              <a:solidFill>
                <a:schemeClr val="bg1"/>
              </a:solidFill>
              <a:latin typeface="Times New Roman" panose="02020603050405020304" pitchFamily="18" charset="0"/>
              <a:cs typeface="Times New Roman" panose="02020603050405020304" pitchFamily="18" charset="0"/>
            </a:endParaRPr>
          </a:p>
          <a:p>
            <a:pPr marL="457200" indent="-457200" algn="just">
              <a:buClr>
                <a:schemeClr val="bg1"/>
              </a:buClr>
              <a:buFont typeface="Wingdings" panose="05000000000000000000" pitchFamily="2" charset="2"/>
              <a:buChar char="q"/>
            </a:pPr>
            <a:r>
              <a:rPr lang="en-US" sz="3000" b="1" i="0" dirty="0">
                <a:solidFill>
                  <a:schemeClr val="accent5"/>
                </a:solidFill>
                <a:effectLst/>
                <a:latin typeface="Times New Roman" panose="02020603050405020304" pitchFamily="18" charset="0"/>
                <a:cs typeface="Times New Roman" panose="02020603050405020304" pitchFamily="18" charset="0"/>
              </a:rPr>
              <a:t>Concealment</a:t>
            </a:r>
            <a:r>
              <a:rPr lang="en-US" sz="3000" b="0" i="0" dirty="0">
                <a:solidFill>
                  <a:schemeClr val="accent5"/>
                </a:solidFill>
                <a:effectLst/>
                <a:latin typeface="Times New Roman" panose="02020603050405020304" pitchFamily="18" charset="0"/>
                <a:cs typeface="Times New Roman" panose="02020603050405020304" pitchFamily="18" charset="0"/>
              </a:rPr>
              <a:t>: </a:t>
            </a:r>
            <a:r>
              <a:rPr lang="en-US" sz="3000" b="0" i="0" dirty="0">
                <a:solidFill>
                  <a:schemeClr val="bg1"/>
                </a:solidFill>
                <a:effectLst/>
                <a:latin typeface="Times New Roman" panose="02020603050405020304" pitchFamily="18" charset="0"/>
                <a:cs typeface="Times New Roman" panose="02020603050405020304" pitchFamily="18" charset="0"/>
              </a:rPr>
              <a:t>Implement techniques to hide the presence of the keylogger on the system, such as running it in stealth mode or disguising it as a legitimate process.</a:t>
            </a:r>
            <a:endParaRPr lang="en-US" sz="3000" dirty="0">
              <a:solidFill>
                <a:schemeClr val="bg1"/>
              </a:solidFill>
              <a:latin typeface="Times New Roman" panose="02020603050405020304" pitchFamily="18" charset="0"/>
              <a:cs typeface="Times New Roman" panose="02020603050405020304" pitchFamily="18" charset="0"/>
            </a:endParaRPr>
          </a:p>
          <a:p>
            <a:pPr marL="457200" indent="-457200" algn="just">
              <a:buClr>
                <a:schemeClr val="bg1"/>
              </a:buClr>
              <a:buFont typeface="Wingdings" panose="05000000000000000000" pitchFamily="2" charset="2"/>
              <a:buChar char="q"/>
            </a:pPr>
            <a:r>
              <a:rPr lang="en-US" sz="3000" b="1" i="0" dirty="0">
                <a:solidFill>
                  <a:schemeClr val="accent5"/>
                </a:solidFill>
                <a:effectLst/>
                <a:latin typeface="Times New Roman" panose="02020603050405020304" pitchFamily="18" charset="0"/>
                <a:cs typeface="Times New Roman" panose="02020603050405020304" pitchFamily="18" charset="0"/>
              </a:rPr>
              <a:t>Exfiltration</a:t>
            </a:r>
            <a:r>
              <a:rPr lang="en-US" sz="3000" b="0" i="0" dirty="0">
                <a:solidFill>
                  <a:schemeClr val="accent5"/>
                </a:solidFill>
                <a:effectLst/>
                <a:latin typeface="Times New Roman" panose="02020603050405020304" pitchFamily="18" charset="0"/>
                <a:cs typeface="Times New Roman" panose="02020603050405020304" pitchFamily="18" charset="0"/>
              </a:rPr>
              <a:t>: </a:t>
            </a:r>
            <a:r>
              <a:rPr lang="en-US" sz="3000" b="0" i="0" dirty="0">
                <a:solidFill>
                  <a:schemeClr val="bg1"/>
                </a:solidFill>
                <a:effectLst/>
                <a:latin typeface="Times New Roman" panose="02020603050405020304" pitchFamily="18" charset="0"/>
                <a:cs typeface="Times New Roman" panose="02020603050405020304" pitchFamily="18" charset="0"/>
              </a:rPr>
              <a:t>Periodically send the collected keystrokes to the attacker-controlled server, typically through encrypted communication channels to avoid detection.</a:t>
            </a:r>
            <a:endParaRPr lang="en-US" sz="3000" dirty="0">
              <a:solidFill>
                <a:schemeClr val="bg1"/>
              </a:solidFill>
              <a:latin typeface="Times New Roman" panose="02020603050405020304" pitchFamily="18" charset="0"/>
              <a:cs typeface="Times New Roman" panose="02020603050405020304" pitchFamily="18" charset="0"/>
            </a:endParaRPr>
          </a:p>
          <a:p>
            <a:pPr marL="457200" indent="-457200" algn="just">
              <a:buClr>
                <a:schemeClr val="bg1"/>
              </a:buClr>
              <a:buFont typeface="Wingdings" panose="05000000000000000000" pitchFamily="2" charset="2"/>
              <a:buChar char="q"/>
            </a:pPr>
            <a:r>
              <a:rPr lang="en-US" sz="3000" b="1" i="0" dirty="0">
                <a:solidFill>
                  <a:schemeClr val="accent5"/>
                </a:solidFill>
                <a:effectLst/>
                <a:latin typeface="Times New Roman" panose="02020603050405020304" pitchFamily="18" charset="0"/>
                <a:cs typeface="Times New Roman" panose="02020603050405020304" pitchFamily="18" charset="0"/>
              </a:rPr>
              <a:t>Persistence</a:t>
            </a:r>
            <a:r>
              <a:rPr lang="en-US" sz="3000" b="0" i="0" dirty="0">
                <a:solidFill>
                  <a:schemeClr val="accent5"/>
                </a:solidFill>
                <a:effectLst/>
                <a:latin typeface="Times New Roman" panose="02020603050405020304" pitchFamily="18" charset="0"/>
                <a:cs typeface="Times New Roman" panose="02020603050405020304" pitchFamily="18" charset="0"/>
              </a:rPr>
              <a:t>: </a:t>
            </a:r>
            <a:r>
              <a:rPr lang="en-US" sz="3000" b="0" i="0" dirty="0">
                <a:solidFill>
                  <a:schemeClr val="bg1"/>
                </a:solidFill>
                <a:effectLst/>
                <a:latin typeface="Times New Roman" panose="02020603050405020304" pitchFamily="18" charset="0"/>
                <a:cs typeface="Times New Roman" panose="02020603050405020304" pitchFamily="18" charset="0"/>
              </a:rPr>
              <a:t>Ensure that the keylogger persists across system reboots to maintain continuous surveillance.</a:t>
            </a:r>
            <a:endParaRPr lang="en-US" sz="3000" b="0" i="0" dirty="0">
              <a:solidFill>
                <a:schemeClr val="bg1"/>
              </a:solidFill>
              <a:effectLst/>
              <a:latin typeface="Times New Roman" panose="02020603050405020304" pitchFamily="18" charset="0"/>
              <a:cs typeface="Times New Roman" panose="02020603050405020304" pitchFamily="18" charset="0"/>
            </a:endParaRPr>
          </a:p>
          <a:p>
            <a:pPr algn="l">
              <a:buFont typeface="+mj-lt"/>
              <a:buAutoNum type="arabicPeriod"/>
            </a:pPr>
            <a:endParaRPr lang="en-US" sz="2800" b="0" i="0" dirty="0">
              <a:solidFill>
                <a:schemeClr val="bg1"/>
              </a:solidFill>
              <a:effectLst/>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8385965" y="0"/>
            <a:ext cx="10784759" cy="9906859"/>
          </a:xfrm>
          <a:prstGeom prst="rect">
            <a:avLst/>
          </a:prstGeom>
        </p:spPr>
      </p:pic>
      <p:sp>
        <p:nvSpPr>
          <p:cNvPr id="6" name="TextBox 5"/>
          <p:cNvSpPr txBox="1"/>
          <p:nvPr/>
        </p:nvSpPr>
        <p:spPr>
          <a:xfrm>
            <a:off x="623457" y="5881255"/>
            <a:ext cx="17415162" cy="4093428"/>
          </a:xfrm>
          <a:prstGeom prst="rect">
            <a:avLst/>
          </a:prstGeom>
          <a:noFill/>
        </p:spPr>
        <p:txBody>
          <a:bodyPr wrap="square">
            <a:spAutoFit/>
          </a:bodyPr>
          <a:lstStyle/>
          <a:p>
            <a:pPr algn="l"/>
            <a:r>
              <a:rPr lang="en-US" sz="3200" i="0" dirty="0">
                <a:solidFill>
                  <a:schemeClr val="bg1"/>
                </a:solidFill>
                <a:effectLst/>
                <a:latin typeface="Times New Roman" panose="02020603050405020304" pitchFamily="18" charset="0"/>
                <a:cs typeface="Times New Roman" panose="02020603050405020304" pitchFamily="18" charset="0"/>
              </a:rPr>
              <a:t>DEPLOYMENT:</a:t>
            </a:r>
            <a:endParaRPr lang="en-US" sz="3200" i="0" dirty="0">
              <a:solidFill>
                <a:schemeClr val="bg1"/>
              </a:solidFill>
              <a:effectLst/>
              <a:latin typeface="Times New Roman" panose="02020603050405020304" pitchFamily="18" charset="0"/>
              <a:cs typeface="Times New Roman" panose="02020603050405020304" pitchFamily="18" charset="0"/>
            </a:endParaRPr>
          </a:p>
          <a:p>
            <a:pPr algn="l"/>
            <a:endParaRPr lang="en-US" sz="3200" i="0" dirty="0">
              <a:solidFill>
                <a:schemeClr val="bg1"/>
              </a:solidFill>
              <a:effectLst/>
              <a:latin typeface="Times New Roman" panose="02020603050405020304" pitchFamily="18" charset="0"/>
              <a:cs typeface="Times New Roman" panose="02020603050405020304" pitchFamily="18" charset="0"/>
            </a:endParaRPr>
          </a:p>
          <a:p>
            <a:pPr marL="342900" indent="-342900" algn="l">
              <a:buClr>
                <a:schemeClr val="bg1"/>
              </a:buClr>
              <a:buFont typeface="Wingdings" panose="05000000000000000000" pitchFamily="2" charset="2"/>
              <a:buChar char="q"/>
            </a:pPr>
            <a:r>
              <a:rPr lang="en-US" sz="2800" b="1" i="0" dirty="0">
                <a:solidFill>
                  <a:schemeClr val="accent5"/>
                </a:solidFill>
                <a:effectLst/>
                <a:latin typeface="Times New Roman" panose="02020603050405020304" pitchFamily="18" charset="0"/>
                <a:cs typeface="Times New Roman" panose="02020603050405020304" pitchFamily="18" charset="0"/>
              </a:rPr>
              <a:t>Compliance</a:t>
            </a:r>
            <a:r>
              <a:rPr lang="en-US" sz="2800" b="0" i="0" dirty="0">
                <a:solidFill>
                  <a:schemeClr val="accent5"/>
                </a:solidFill>
                <a:effectLst/>
                <a:latin typeface="Times New Roman" panose="02020603050405020304" pitchFamily="18" charset="0"/>
                <a:cs typeface="Times New Roman" panose="02020603050405020304" pitchFamily="18" charset="0"/>
              </a:rPr>
              <a:t>: </a:t>
            </a:r>
            <a:r>
              <a:rPr lang="en-US" sz="2800" b="0" i="0" dirty="0">
                <a:solidFill>
                  <a:schemeClr val="bg1"/>
                </a:solidFill>
                <a:effectLst/>
                <a:latin typeface="Times New Roman" panose="02020603050405020304" pitchFamily="18" charset="0"/>
                <a:cs typeface="Times New Roman" panose="02020603050405020304" pitchFamily="18" charset="0"/>
              </a:rPr>
              <a:t>Adhere to relevant laws and regulations regarding employee monitoring, data privacy, and consent.</a:t>
            </a:r>
            <a:endParaRPr lang="en-US" sz="2800" b="0" i="0" dirty="0">
              <a:solidFill>
                <a:schemeClr val="bg1"/>
              </a:solidFill>
              <a:effectLst/>
              <a:latin typeface="Times New Roman" panose="02020603050405020304" pitchFamily="18" charset="0"/>
              <a:cs typeface="Times New Roman" panose="02020603050405020304" pitchFamily="18" charset="0"/>
            </a:endParaRPr>
          </a:p>
          <a:p>
            <a:pPr marL="342900" indent="-342900" algn="l">
              <a:buClr>
                <a:schemeClr val="bg1"/>
              </a:buClr>
              <a:buFont typeface="Wingdings" panose="05000000000000000000" pitchFamily="2" charset="2"/>
              <a:buChar char="q"/>
            </a:pPr>
            <a:r>
              <a:rPr lang="en-US" sz="2800" b="1" i="0" dirty="0">
                <a:solidFill>
                  <a:schemeClr val="accent5"/>
                </a:solidFill>
                <a:effectLst/>
                <a:latin typeface="Times New Roman" panose="02020603050405020304" pitchFamily="18" charset="0"/>
                <a:cs typeface="Times New Roman" panose="02020603050405020304" pitchFamily="18" charset="0"/>
              </a:rPr>
              <a:t>Transparency</a:t>
            </a:r>
            <a:r>
              <a:rPr lang="en-US" sz="2800" b="0" i="0" dirty="0">
                <a:solidFill>
                  <a:schemeClr val="accent5"/>
                </a:solidFill>
                <a:effectLst/>
                <a:latin typeface="Times New Roman" panose="02020603050405020304" pitchFamily="18" charset="0"/>
                <a:cs typeface="Times New Roman" panose="02020603050405020304" pitchFamily="18" charset="0"/>
              </a:rPr>
              <a:t>: </a:t>
            </a:r>
            <a:r>
              <a:rPr lang="en-US" sz="2800" b="0" i="0" dirty="0">
                <a:solidFill>
                  <a:schemeClr val="bg1"/>
                </a:solidFill>
                <a:effectLst/>
                <a:latin typeface="Times New Roman" panose="02020603050405020304" pitchFamily="18" charset="0"/>
                <a:cs typeface="Times New Roman" panose="02020603050405020304" pitchFamily="18" charset="0"/>
              </a:rPr>
              <a:t>Be transparent about the use of keyloggers and the purposes for which they're being deployed to maintain trust among employees.</a:t>
            </a:r>
            <a:endParaRPr lang="en-US" sz="2800" b="0" i="0" dirty="0">
              <a:solidFill>
                <a:schemeClr val="bg1"/>
              </a:solidFill>
              <a:effectLst/>
              <a:latin typeface="Times New Roman" panose="02020603050405020304" pitchFamily="18" charset="0"/>
              <a:cs typeface="Times New Roman" panose="02020603050405020304" pitchFamily="18" charset="0"/>
            </a:endParaRPr>
          </a:p>
          <a:p>
            <a:pPr marL="342900" indent="-342900" algn="l">
              <a:buClr>
                <a:schemeClr val="bg1"/>
              </a:buClr>
              <a:buFont typeface="Wingdings" panose="05000000000000000000" pitchFamily="2" charset="2"/>
              <a:buChar char="q"/>
            </a:pPr>
            <a:r>
              <a:rPr lang="en-US" sz="2800" b="1" i="0" dirty="0">
                <a:solidFill>
                  <a:schemeClr val="accent5"/>
                </a:solidFill>
                <a:effectLst/>
                <a:latin typeface="Times New Roman" panose="02020603050405020304" pitchFamily="18" charset="0"/>
                <a:cs typeface="Times New Roman" panose="02020603050405020304" pitchFamily="18" charset="0"/>
              </a:rPr>
              <a:t>Obtain Consent</a:t>
            </a:r>
            <a:r>
              <a:rPr lang="en-US" sz="2800" b="0" i="0" dirty="0">
                <a:solidFill>
                  <a:schemeClr val="accent5"/>
                </a:solidFill>
                <a:effectLst/>
                <a:latin typeface="Times New Roman" panose="02020603050405020304" pitchFamily="18" charset="0"/>
                <a:cs typeface="Times New Roman" panose="02020603050405020304" pitchFamily="18" charset="0"/>
              </a:rPr>
              <a:t>: </a:t>
            </a:r>
            <a:r>
              <a:rPr lang="en-US" sz="2800" b="0" i="0" dirty="0">
                <a:solidFill>
                  <a:schemeClr val="bg1"/>
                </a:solidFill>
                <a:effectLst/>
                <a:latin typeface="Times New Roman" panose="02020603050405020304" pitchFamily="18" charset="0"/>
                <a:cs typeface="Times New Roman" panose="02020603050405020304" pitchFamily="18" charset="0"/>
              </a:rPr>
              <a:t>Ensure that you have explicit consent from individuals being monitored, as unauthorized monitoring is illegal in many jurisdictions.</a:t>
            </a:r>
            <a:endParaRPr lang="en-US" sz="2800" b="0" i="0" dirty="0">
              <a:solidFill>
                <a:schemeClr val="bg1"/>
              </a:solidFill>
              <a:effectLst/>
              <a:latin typeface="Times New Roman" panose="02020603050405020304" pitchFamily="18" charset="0"/>
              <a:cs typeface="Times New Roman" panose="02020603050405020304" pitchFamily="18" charset="0"/>
            </a:endParaRPr>
          </a:p>
          <a:p>
            <a:pPr marL="342900" indent="-342900" algn="l">
              <a:buClr>
                <a:schemeClr val="bg1"/>
              </a:buClr>
              <a:buFont typeface="Wingdings" panose="05000000000000000000" pitchFamily="2" charset="2"/>
              <a:buChar char="q"/>
            </a:pPr>
            <a:r>
              <a:rPr lang="en-US" sz="2800" b="1" i="0" dirty="0">
                <a:solidFill>
                  <a:schemeClr val="accent5"/>
                </a:solidFill>
                <a:effectLst/>
                <a:latin typeface="Times New Roman" panose="02020603050405020304" pitchFamily="18" charset="0"/>
                <a:cs typeface="Times New Roman" panose="02020603050405020304" pitchFamily="18" charset="0"/>
              </a:rPr>
              <a:t>Secure Handling of Data</a:t>
            </a:r>
            <a:r>
              <a:rPr lang="en-US" sz="2800" b="0" i="0" dirty="0">
                <a:solidFill>
                  <a:srgbClr val="FFFF00"/>
                </a:solidFill>
                <a:effectLst/>
                <a:latin typeface="Times New Roman" panose="02020603050405020304" pitchFamily="18" charset="0"/>
                <a:cs typeface="Times New Roman" panose="02020603050405020304" pitchFamily="18" charset="0"/>
              </a:rPr>
              <a:t>: </a:t>
            </a:r>
            <a:r>
              <a:rPr lang="en-US" sz="2800" b="0" i="0" dirty="0">
                <a:solidFill>
                  <a:schemeClr val="bg1"/>
                </a:solidFill>
                <a:effectLst/>
                <a:latin typeface="Times New Roman" panose="02020603050405020304" pitchFamily="18" charset="0"/>
                <a:cs typeface="Times New Roman" panose="02020603050405020304" pitchFamily="18" charset="0"/>
              </a:rPr>
              <a:t>Implement robust security measures to protect the collected data from unauthorized access or misuse.</a:t>
            </a:r>
            <a:endParaRPr lang="en-US" sz="2800" b="0" i="0" dirty="0">
              <a:solidFill>
                <a:schemeClr val="bg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pic>
        <p:nvPicPr>
          <p:cNvPr id="528" name="Google Shape;528;p34"/>
          <p:cNvPicPr preferRelativeResize="0"/>
          <p:nvPr/>
        </p:nvPicPr>
        <p:blipFill rotWithShape="1">
          <a:blip r:embed="rId1"/>
          <a:srcRect t="7825" b="7824"/>
          <a:stretch>
            <a:fillRect/>
          </a:stretch>
        </p:blipFill>
        <p:spPr>
          <a:xfrm>
            <a:off x="0" y="0"/>
            <a:ext cx="18288000" cy="10287000"/>
          </a:xfrm>
          <a:prstGeom prst="rect">
            <a:avLst/>
          </a:prstGeom>
          <a:noFill/>
          <a:ln>
            <a:noFill/>
          </a:ln>
        </p:spPr>
      </p:pic>
      <p:pic>
        <p:nvPicPr>
          <p:cNvPr id="530" name="Google Shape;530;p34"/>
          <p:cNvPicPr preferRelativeResize="0"/>
          <p:nvPr/>
        </p:nvPicPr>
        <p:blipFill rotWithShape="1">
          <a:blip r:embed="rId2"/>
          <a:srcRect/>
          <a:stretch>
            <a:fillRect/>
          </a:stretch>
        </p:blipFill>
        <p:spPr>
          <a:xfrm>
            <a:off x="0" y="6649299"/>
            <a:ext cx="18288000" cy="3845441"/>
          </a:xfrm>
          <a:prstGeom prst="rect">
            <a:avLst/>
          </a:prstGeom>
          <a:noFill/>
          <a:ln>
            <a:noFill/>
          </a:ln>
        </p:spPr>
      </p:pic>
      <p:grpSp>
        <p:nvGrpSpPr>
          <p:cNvPr id="532" name="Google Shape;532;p34"/>
          <p:cNvGrpSpPr/>
          <p:nvPr/>
        </p:nvGrpSpPr>
        <p:grpSpPr>
          <a:xfrm>
            <a:off x="14459724" y="-4553452"/>
            <a:ext cx="8004888" cy="8532647"/>
            <a:chOff x="-132944" y="0"/>
            <a:chExt cx="943930" cy="1006163"/>
          </a:xfrm>
        </p:grpSpPr>
        <p:sp>
          <p:nvSpPr>
            <p:cNvPr id="533" name="Google Shape;533;p3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34"/>
            <p:cNvSpPr txBox="1"/>
            <p:nvPr/>
          </p:nvSpPr>
          <p:spPr>
            <a:xfrm>
              <a:off x="-132944" y="307663"/>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35" name="Google Shape;535;p34"/>
          <p:cNvGrpSpPr/>
          <p:nvPr/>
        </p:nvGrpSpPr>
        <p:grpSpPr>
          <a:xfrm>
            <a:off x="-2655044" y="4150419"/>
            <a:ext cx="3828281" cy="3845441"/>
            <a:chOff x="1813" y="0"/>
            <a:chExt cx="809173" cy="812800"/>
          </a:xfrm>
        </p:grpSpPr>
        <p:sp>
          <p:nvSpPr>
            <p:cNvPr id="536" name="Google Shape;536;p3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3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6" name="TextBox 5"/>
          <p:cNvSpPr txBox="1"/>
          <p:nvPr/>
        </p:nvSpPr>
        <p:spPr>
          <a:xfrm>
            <a:off x="1959430" y="877381"/>
            <a:ext cx="14227628" cy="923330"/>
          </a:xfrm>
          <a:prstGeom prst="rect">
            <a:avLst/>
          </a:prstGeom>
          <a:noFill/>
        </p:spPr>
        <p:txBody>
          <a:bodyPr wrap="square">
            <a:spAutoFit/>
          </a:bodyPr>
          <a:lstStyle/>
          <a:p>
            <a:pPr>
              <a:buClr>
                <a:schemeClr val="bg1"/>
              </a:buClr>
            </a:pPr>
            <a:r>
              <a:rPr lang="en-US" sz="5400" dirty="0">
                <a:solidFill>
                  <a:schemeClr val="bg1"/>
                </a:solidFill>
                <a:latin typeface="Times New Roman" panose="02020603050405020304" pitchFamily="18" charset="0"/>
                <a:cs typeface="Times New Roman" panose="02020603050405020304" pitchFamily="18" charset="0"/>
              </a:rPr>
              <a:t>RESULT</a:t>
            </a:r>
            <a:endParaRPr lang="en-US" sz="5400" dirty="0">
              <a:solidFill>
                <a:schemeClr val="bg1"/>
              </a:solidFill>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3"/>
          <a:stretch>
            <a:fillRect/>
          </a:stretch>
        </p:blipFill>
        <p:spPr>
          <a:xfrm>
            <a:off x="3461232" y="1895007"/>
            <a:ext cx="4593748" cy="4510823"/>
          </a:xfrm>
          <a:prstGeom prst="rect">
            <a:avLst/>
          </a:prstGeom>
        </p:spPr>
      </p:pic>
      <p:pic>
        <p:nvPicPr>
          <p:cNvPr id="10" name="Picture 9"/>
          <p:cNvPicPr>
            <a:picLocks noChangeAspect="1"/>
          </p:cNvPicPr>
          <p:nvPr/>
        </p:nvPicPr>
        <p:blipFill>
          <a:blip r:embed="rId4"/>
          <a:stretch>
            <a:fillRect/>
          </a:stretch>
        </p:blipFill>
        <p:spPr>
          <a:xfrm>
            <a:off x="9382502" y="2088039"/>
            <a:ext cx="4593748" cy="4636465"/>
          </a:xfrm>
          <a:prstGeom prst="rect">
            <a:avLst/>
          </a:prstGeom>
        </p:spPr>
      </p:pic>
      <p:pic>
        <p:nvPicPr>
          <p:cNvPr id="13" name="Picture 12"/>
          <p:cNvPicPr>
            <a:picLocks noChangeAspect="1"/>
          </p:cNvPicPr>
          <p:nvPr/>
        </p:nvPicPr>
        <p:blipFill>
          <a:blip r:embed="rId5"/>
          <a:stretch>
            <a:fillRect/>
          </a:stretch>
        </p:blipFill>
        <p:spPr>
          <a:xfrm>
            <a:off x="3461232" y="7090737"/>
            <a:ext cx="10594271" cy="230387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pic>
        <p:nvPicPr>
          <p:cNvPr id="384" name="Google Shape;384;p28"/>
          <p:cNvPicPr preferRelativeResize="0"/>
          <p:nvPr/>
        </p:nvPicPr>
        <p:blipFill rotWithShape="1">
          <a:blip r:embed="rId1"/>
          <a:srcRect t="7825" b="7824"/>
          <a:stretch>
            <a:fillRect/>
          </a:stretch>
        </p:blipFill>
        <p:spPr>
          <a:xfrm>
            <a:off x="0" y="-110211"/>
            <a:ext cx="18288000" cy="10287000"/>
          </a:xfrm>
          <a:prstGeom prst="rect">
            <a:avLst/>
          </a:prstGeom>
          <a:noFill/>
          <a:ln>
            <a:noFill/>
          </a:ln>
        </p:spPr>
      </p:pic>
      <p:cxnSp>
        <p:nvCxnSpPr>
          <p:cNvPr id="385" name="Google Shape;385;p28"/>
          <p:cNvCxnSpPr/>
          <p:nvPr/>
        </p:nvCxnSpPr>
        <p:spPr>
          <a:xfrm rot="-5400000">
            <a:off x="7236063" y="10190598"/>
            <a:ext cx="3758723" cy="0"/>
          </a:xfrm>
          <a:prstGeom prst="straightConnector1">
            <a:avLst/>
          </a:prstGeom>
          <a:noFill/>
          <a:ln w="57150" cap="flat" cmpd="sng">
            <a:solidFill>
              <a:srgbClr val="41B8D5"/>
            </a:solidFill>
            <a:prstDash val="solid"/>
            <a:round/>
            <a:headEnd type="none" w="sm" len="sm"/>
            <a:tailEnd type="none" w="sm" len="sm"/>
          </a:ln>
        </p:spPr>
      </p:cxnSp>
      <p:grpSp>
        <p:nvGrpSpPr>
          <p:cNvPr id="386" name="Google Shape;386;p28"/>
          <p:cNvGrpSpPr/>
          <p:nvPr/>
        </p:nvGrpSpPr>
        <p:grpSpPr>
          <a:xfrm>
            <a:off x="3062618" y="1802528"/>
            <a:ext cx="12162764" cy="6537284"/>
            <a:chOff x="0" y="-38100"/>
            <a:chExt cx="3203362" cy="1721754"/>
          </a:xfrm>
        </p:grpSpPr>
        <p:sp>
          <p:nvSpPr>
            <p:cNvPr id="387" name="Google Shape;387;p28"/>
            <p:cNvSpPr/>
            <p:nvPr/>
          </p:nvSpPr>
          <p:spPr>
            <a:xfrm>
              <a:off x="0" y="0"/>
              <a:ext cx="3203362" cy="1683654"/>
            </a:xfrm>
            <a:custGeom>
              <a:avLst/>
              <a:gdLst/>
              <a:ahLst/>
              <a:cxnLst/>
              <a:rect l="l" t="t" r="r" b="b"/>
              <a:pathLst>
                <a:path w="3203362" h="1683654" extrusionOk="0">
                  <a:moveTo>
                    <a:pt x="0" y="0"/>
                  </a:moveTo>
                  <a:lnTo>
                    <a:pt x="3203362" y="0"/>
                  </a:lnTo>
                  <a:lnTo>
                    <a:pt x="3203362" y="1683654"/>
                  </a:lnTo>
                  <a:lnTo>
                    <a:pt x="0" y="1683654"/>
                  </a:lnTo>
                  <a:close/>
                </a:path>
              </a:pathLst>
            </a:custGeom>
            <a:solidFill>
              <a:srgbClr val="132E57">
                <a:alpha val="80000"/>
              </a:srgbClr>
            </a:solidFill>
            <a:ln>
              <a:noFill/>
            </a:ln>
          </p:spPr>
        </p:sp>
        <p:sp>
          <p:nvSpPr>
            <p:cNvPr id="388" name="Google Shape;388;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399" name="Google Shape;399;p28"/>
          <p:cNvCxnSpPr/>
          <p:nvPr/>
        </p:nvCxnSpPr>
        <p:spPr>
          <a:xfrm>
            <a:off x="-752228" y="4975931"/>
            <a:ext cx="4742565" cy="0"/>
          </a:xfrm>
          <a:prstGeom prst="straightConnector1">
            <a:avLst/>
          </a:prstGeom>
          <a:noFill/>
          <a:ln w="57150" cap="flat" cmpd="sng">
            <a:solidFill>
              <a:srgbClr val="41B8D5"/>
            </a:solidFill>
            <a:prstDash val="solid"/>
            <a:round/>
            <a:headEnd type="none" w="sm" len="sm"/>
            <a:tailEnd type="none" w="sm" len="sm"/>
          </a:ln>
        </p:spPr>
      </p:cxnSp>
      <p:cxnSp>
        <p:nvCxnSpPr>
          <p:cNvPr id="400" name="Google Shape;400;p28"/>
          <p:cNvCxnSpPr/>
          <p:nvPr/>
        </p:nvCxnSpPr>
        <p:spPr>
          <a:xfrm rot="-5400000">
            <a:off x="7236063" y="39252"/>
            <a:ext cx="3758723" cy="0"/>
          </a:xfrm>
          <a:prstGeom prst="straightConnector1">
            <a:avLst/>
          </a:prstGeom>
          <a:noFill/>
          <a:ln w="57150" cap="flat" cmpd="sng">
            <a:solidFill>
              <a:srgbClr val="41B8D5"/>
            </a:solidFill>
            <a:prstDash val="solid"/>
            <a:round/>
            <a:headEnd type="none" w="sm" len="sm"/>
            <a:tailEnd type="none" w="sm" len="sm"/>
          </a:ln>
        </p:spPr>
      </p:cxnSp>
      <p:cxnSp>
        <p:nvCxnSpPr>
          <p:cNvPr id="401" name="Google Shape;401;p28"/>
          <p:cNvCxnSpPr/>
          <p:nvPr/>
        </p:nvCxnSpPr>
        <p:spPr>
          <a:xfrm rot="20080">
            <a:off x="14213529" y="4933070"/>
            <a:ext cx="4891737" cy="0"/>
          </a:xfrm>
          <a:prstGeom prst="straightConnector1">
            <a:avLst/>
          </a:prstGeom>
          <a:noFill/>
          <a:ln w="57150" cap="flat" cmpd="sng">
            <a:solidFill>
              <a:srgbClr val="41B8D5"/>
            </a:solidFill>
            <a:prstDash val="solid"/>
            <a:round/>
            <a:headEnd type="none" w="sm" len="sm"/>
            <a:tailEnd type="none" w="sm" len="sm"/>
          </a:ln>
        </p:spPr>
      </p:cxnSp>
      <p:sp>
        <p:nvSpPr>
          <p:cNvPr id="4" name="Rectangle 3"/>
          <p:cNvSpPr>
            <a:spLocks noChangeArrowheads="1"/>
          </p:cNvSpPr>
          <p:nvPr/>
        </p:nvSpPr>
        <p:spPr bwMode="auto">
          <a:xfrm>
            <a:off x="3283527" y="2433671"/>
            <a:ext cx="11720947" cy="5786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3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In conclusion, while keyloggers can serve legitimate purposes in controlled environments such as employee monitoring, their potential for abuse raises significant security and ethical </a:t>
            </a:r>
            <a:r>
              <a:rPr kumimoji="0" lang="en-US" altLang="en-US" sz="3200" b="0" i="0" u="none" strike="noStrike" cap="none" normalizeH="0" baseline="0" dirty="0" err="1">
                <a:ln>
                  <a:noFill/>
                </a:ln>
                <a:solidFill>
                  <a:schemeClr val="bg1"/>
                </a:solidFill>
                <a:effectLst/>
                <a:latin typeface="Times New Roman" panose="02020603050405020304" pitchFamily="18" charset="0"/>
                <a:cs typeface="Times New Roman" panose="02020603050405020304" pitchFamily="18" charset="0"/>
              </a:rPr>
              <a:t>concernsDeploying</a:t>
            </a:r>
            <a:r>
              <a:rPr kumimoji="0" lang="en-US" altLang="en-US" sz="3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keyloggers responsibly requires obtaining consent, ensuring compliance with laws and regulations, and prioritizing data security and privacy. Vigilant measures against keyloggers include using </a:t>
            </a:r>
            <a:endParaRPr kumimoji="0" lang="en-US" altLang="en-US" sz="3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3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antivirus software, maintaining system updates, and practicing cautious online behavior. Ultimately, the development and deployment of keyloggers demand ethical considerations, transparency, and a commitment to</a:t>
            </a:r>
            <a:r>
              <a:rPr lang="en-US" altLang="en-US" sz="3200" dirty="0">
                <a:solidFill>
                  <a:schemeClr val="bg1"/>
                </a:solidFill>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safeguarding individual privacy </a:t>
            </a:r>
            <a:endParaRPr kumimoji="0" lang="en-US" altLang="en-US" sz="3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3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and security.</a:t>
            </a:r>
            <a:endParaRPr kumimoji="0" lang="en-US" altLang="en-US" sz="3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4"/>
          <p:cNvSpPr>
            <a:spLocks noChangeArrowheads="1"/>
          </p:cNvSpPr>
          <p:nvPr/>
        </p:nvSpPr>
        <p:spPr bwMode="auto">
          <a:xfrm>
            <a:off x="0" y="0"/>
            <a:ext cx="91979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p:cNvSpPr txBox="1"/>
          <p:nvPr/>
        </p:nvSpPr>
        <p:spPr>
          <a:xfrm>
            <a:off x="2888674" y="328030"/>
            <a:ext cx="10829804" cy="1323439"/>
          </a:xfrm>
          <a:prstGeom prst="rect">
            <a:avLst/>
          </a:prstGeom>
          <a:noFill/>
        </p:spPr>
        <p:txBody>
          <a:bodyPr wrap="square">
            <a:spAutoFit/>
          </a:bodyPr>
          <a:lstStyle/>
          <a:p>
            <a:r>
              <a:rPr kumimoji="0" lang="en-US" altLang="en-US" sz="1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a:t>
            </a:r>
            <a:r>
              <a:rPr kumimoji="0" lang="en-US" altLang="en-US" sz="8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CONCLUSION</a:t>
            </a:r>
            <a:endParaRPr lang="en-US" sz="8000"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
        <p:nvSpPr>
          <p:cNvPr id="5" name="TextBox 4"/>
          <p:cNvSpPr txBox="1"/>
          <p:nvPr/>
        </p:nvSpPr>
        <p:spPr>
          <a:xfrm>
            <a:off x="4572000" y="4235559"/>
            <a:ext cx="9144000" cy="1815882"/>
          </a:xfrm>
          <a:prstGeom prst="rect">
            <a:avLst/>
          </a:prstGeom>
          <a:noFill/>
        </p:spPr>
        <p:txBody>
          <a:bodyPr wrap="square">
            <a:spAutoFit/>
          </a:bodyPr>
          <a:lstStyle/>
          <a:p>
            <a:pPr algn="l"/>
            <a:r>
              <a:rPr lang="en-US" sz="1400" i="0" dirty="0">
                <a:solidFill>
                  <a:schemeClr val="accent5"/>
                </a:solidFill>
                <a:effectLst/>
                <a:latin typeface="Times New Roman" panose="02020603050405020304" pitchFamily="18" charset="0"/>
                <a:cs typeface="Times New Roman" panose="02020603050405020304" pitchFamily="18" charset="0"/>
              </a:rPr>
              <a:t>DEPLOYMENT:</a:t>
            </a:r>
            <a:endParaRPr lang="en-US" sz="1400" i="0" dirty="0">
              <a:solidFill>
                <a:schemeClr val="accent5"/>
              </a:solidFill>
              <a:effectLst/>
              <a:latin typeface="Times New Roman" panose="02020603050405020304" pitchFamily="18" charset="0"/>
              <a:cs typeface="Times New Roman" panose="02020603050405020304" pitchFamily="18" charset="0"/>
            </a:endParaRPr>
          </a:p>
          <a:p>
            <a:pPr marL="342900" indent="-342900" algn="l">
              <a:buClr>
                <a:schemeClr val="bg1"/>
              </a:buClr>
              <a:buFont typeface="Wingdings" panose="05000000000000000000" pitchFamily="2" charset="2"/>
              <a:buChar char="q"/>
            </a:pPr>
            <a:r>
              <a:rPr lang="en-US" sz="1400" b="1" i="0" dirty="0">
                <a:solidFill>
                  <a:schemeClr val="bg1"/>
                </a:solidFill>
                <a:effectLst/>
                <a:latin typeface="Times New Roman" panose="02020603050405020304" pitchFamily="18" charset="0"/>
                <a:cs typeface="Times New Roman" panose="02020603050405020304" pitchFamily="18" charset="0"/>
              </a:rPr>
              <a:t>Obtain Consent</a:t>
            </a:r>
            <a:r>
              <a:rPr lang="en-US" sz="1400" b="0" i="0" dirty="0">
                <a:solidFill>
                  <a:schemeClr val="bg1"/>
                </a:solidFill>
                <a:effectLst/>
                <a:latin typeface="Times New Roman" panose="02020603050405020304" pitchFamily="18" charset="0"/>
                <a:cs typeface="Times New Roman" panose="02020603050405020304" pitchFamily="18" charset="0"/>
              </a:rPr>
              <a:t>: Ensure that you have explicit consent from individuals being monitored, as unauthorized monitoring is illegal in many jurisdictions.</a:t>
            </a:r>
            <a:endParaRPr lang="en-US" sz="1400" b="0" i="0" dirty="0">
              <a:solidFill>
                <a:schemeClr val="bg1"/>
              </a:solidFill>
              <a:effectLst/>
              <a:latin typeface="Times New Roman" panose="02020603050405020304" pitchFamily="18" charset="0"/>
              <a:cs typeface="Times New Roman" panose="02020603050405020304" pitchFamily="18" charset="0"/>
            </a:endParaRPr>
          </a:p>
          <a:p>
            <a:pPr marL="342900" indent="-342900" algn="l">
              <a:buClr>
                <a:schemeClr val="bg1"/>
              </a:buClr>
              <a:buFont typeface="Wingdings" panose="05000000000000000000" pitchFamily="2" charset="2"/>
              <a:buChar char="q"/>
            </a:pPr>
            <a:r>
              <a:rPr lang="en-US" sz="1400" b="1" i="0" dirty="0">
                <a:solidFill>
                  <a:schemeClr val="bg1"/>
                </a:solidFill>
                <a:effectLst/>
                <a:latin typeface="Times New Roman" panose="02020603050405020304" pitchFamily="18" charset="0"/>
                <a:cs typeface="Times New Roman" panose="02020603050405020304" pitchFamily="18" charset="0"/>
              </a:rPr>
              <a:t>Compliance</a:t>
            </a:r>
            <a:r>
              <a:rPr lang="en-US" sz="1400" b="0" i="0" dirty="0">
                <a:solidFill>
                  <a:schemeClr val="bg1"/>
                </a:solidFill>
                <a:effectLst/>
                <a:latin typeface="Times New Roman" panose="02020603050405020304" pitchFamily="18" charset="0"/>
                <a:cs typeface="Times New Roman" panose="02020603050405020304" pitchFamily="18" charset="0"/>
              </a:rPr>
              <a:t>: Adhere to relevant laws and regulations regarding employee monitoring, data privacy, and consent.</a:t>
            </a:r>
            <a:endParaRPr lang="en-US" sz="1400" b="0" i="0" dirty="0">
              <a:solidFill>
                <a:schemeClr val="bg1"/>
              </a:solidFill>
              <a:effectLst/>
              <a:latin typeface="Times New Roman" panose="02020603050405020304" pitchFamily="18" charset="0"/>
              <a:cs typeface="Times New Roman" panose="02020603050405020304" pitchFamily="18" charset="0"/>
            </a:endParaRPr>
          </a:p>
          <a:p>
            <a:pPr marL="342900" indent="-342900" algn="l">
              <a:buClr>
                <a:schemeClr val="bg1"/>
              </a:buClr>
              <a:buFont typeface="Wingdings" panose="05000000000000000000" pitchFamily="2" charset="2"/>
              <a:buChar char="q"/>
            </a:pPr>
            <a:r>
              <a:rPr lang="en-US" sz="1400" b="1" i="0" dirty="0">
                <a:solidFill>
                  <a:schemeClr val="bg1"/>
                </a:solidFill>
                <a:effectLst/>
                <a:latin typeface="Times New Roman" panose="02020603050405020304" pitchFamily="18" charset="0"/>
                <a:cs typeface="Times New Roman" panose="02020603050405020304" pitchFamily="18" charset="0"/>
              </a:rPr>
              <a:t>Transparency</a:t>
            </a:r>
            <a:r>
              <a:rPr lang="en-US" sz="1400" b="0" i="0" dirty="0">
                <a:solidFill>
                  <a:schemeClr val="bg1"/>
                </a:solidFill>
                <a:effectLst/>
                <a:latin typeface="Times New Roman" panose="02020603050405020304" pitchFamily="18" charset="0"/>
                <a:cs typeface="Times New Roman" panose="02020603050405020304" pitchFamily="18" charset="0"/>
              </a:rPr>
              <a:t>: Be transparent about the use of keyloggers and the purposes for which they're being deployed to maintain trust among employees.</a:t>
            </a:r>
            <a:endParaRPr lang="en-US" sz="1400" b="0" i="0" dirty="0">
              <a:solidFill>
                <a:schemeClr val="bg1"/>
              </a:solidFill>
              <a:effectLst/>
              <a:latin typeface="Times New Roman" panose="02020603050405020304" pitchFamily="18" charset="0"/>
              <a:cs typeface="Times New Roman" panose="02020603050405020304" pitchFamily="18" charset="0"/>
            </a:endParaRPr>
          </a:p>
          <a:p>
            <a:pPr marL="342900" indent="-342900" algn="l">
              <a:buClr>
                <a:schemeClr val="bg1"/>
              </a:buClr>
              <a:buFont typeface="Wingdings" panose="05000000000000000000" pitchFamily="2" charset="2"/>
              <a:buChar char="q"/>
            </a:pPr>
            <a:r>
              <a:rPr lang="en-US" sz="1400" b="1" i="0" dirty="0">
                <a:solidFill>
                  <a:schemeClr val="bg1"/>
                </a:solidFill>
                <a:effectLst/>
                <a:latin typeface="Times New Roman" panose="02020603050405020304" pitchFamily="18" charset="0"/>
                <a:cs typeface="Times New Roman" panose="02020603050405020304" pitchFamily="18" charset="0"/>
              </a:rPr>
              <a:t>Secure Handling of Data</a:t>
            </a:r>
            <a:r>
              <a:rPr lang="en-US" sz="1400" b="0" i="0" dirty="0">
                <a:solidFill>
                  <a:schemeClr val="bg1"/>
                </a:solidFill>
                <a:effectLst/>
                <a:latin typeface="Times New Roman" panose="02020603050405020304" pitchFamily="18" charset="0"/>
                <a:cs typeface="Times New Roman" panose="02020603050405020304" pitchFamily="18" charset="0"/>
              </a:rPr>
              <a:t>: Implement robust security measures to protect the collected data from unauthorized access or misuse.</a:t>
            </a:r>
            <a:endParaRPr lang="en-US" sz="1400" b="0" i="0" dirty="0">
              <a:solidFill>
                <a:schemeClr val="bg1"/>
              </a:solidFill>
              <a:effectLst/>
              <a:latin typeface="Times New Roman" panose="02020603050405020304" pitchFamily="18" charset="0"/>
              <a:cs typeface="Times New Roman" panose="02020603050405020304" pitchFamily="18" charset="0"/>
            </a:endParaRPr>
          </a:p>
        </p:txBody>
      </p:sp>
      <p:pic>
        <p:nvPicPr>
          <p:cNvPr id="6" name="Google Shape;164;p17"/>
          <p:cNvPicPr preferRelativeResize="0"/>
          <p:nvPr/>
        </p:nvPicPr>
        <p:blipFill rotWithShape="1">
          <a:blip r:embed="rId1"/>
          <a:srcRect t="7825" b="7824"/>
          <a:stretch>
            <a:fillRect/>
          </a:stretch>
        </p:blipFill>
        <p:spPr>
          <a:xfrm>
            <a:off x="0" y="0"/>
            <a:ext cx="18288000" cy="10287000"/>
          </a:xfrm>
          <a:prstGeom prst="rect">
            <a:avLst/>
          </a:prstGeom>
          <a:noFill/>
          <a:ln>
            <a:noFill/>
          </a:ln>
        </p:spPr>
      </p:pic>
      <p:sp>
        <p:nvSpPr>
          <p:cNvPr id="10" name="TextBox 9"/>
          <p:cNvSpPr txBox="1"/>
          <p:nvPr/>
        </p:nvSpPr>
        <p:spPr>
          <a:xfrm>
            <a:off x="685800" y="748145"/>
            <a:ext cx="16916400" cy="9079409"/>
          </a:xfrm>
          <a:prstGeom prst="rect">
            <a:avLst/>
          </a:prstGeom>
          <a:noFill/>
        </p:spPr>
        <p:txBody>
          <a:bodyPr wrap="square">
            <a:spAutoFit/>
          </a:bodyPr>
          <a:lstStyle/>
          <a:p>
            <a:pPr algn="l">
              <a:buFont typeface="+mj-lt"/>
              <a:buAutoNum type="arabicPeriod"/>
            </a:pPr>
            <a:r>
              <a:rPr lang="en-US" sz="4000" b="1" i="0" dirty="0">
                <a:solidFill>
                  <a:schemeClr val="bg1"/>
                </a:solidFill>
                <a:effectLst/>
                <a:latin typeface="Times New Roman" panose="02020603050405020304" pitchFamily="18" charset="0"/>
                <a:cs typeface="Times New Roman" panose="02020603050405020304" pitchFamily="18" charset="0"/>
              </a:rPr>
              <a:t>FUTURE SCOPE:</a:t>
            </a:r>
            <a:endParaRPr lang="en-US" sz="4000" b="1" i="0" dirty="0">
              <a:solidFill>
                <a:schemeClr val="bg1"/>
              </a:solidFill>
              <a:effectLst/>
              <a:latin typeface="Times New Roman" panose="02020603050405020304" pitchFamily="18" charset="0"/>
              <a:cs typeface="Times New Roman" panose="02020603050405020304" pitchFamily="18" charset="0"/>
            </a:endParaRPr>
          </a:p>
          <a:p>
            <a:pPr algn="l"/>
            <a:endParaRPr lang="en-US" sz="3200" b="1" u="sng" dirty="0">
              <a:solidFill>
                <a:schemeClr val="bg1"/>
              </a:solidFill>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v"/>
            </a:pPr>
            <a:r>
              <a:rPr lang="en-US" sz="3200" b="1" i="0" u="sng" dirty="0">
                <a:solidFill>
                  <a:schemeClr val="bg1"/>
                </a:solidFill>
                <a:effectLst/>
                <a:latin typeface="Times New Roman" panose="02020603050405020304" pitchFamily="18" charset="0"/>
                <a:cs typeface="Times New Roman" panose="02020603050405020304" pitchFamily="18" charset="0"/>
              </a:rPr>
              <a:t>Advanced Stealth Techniques</a:t>
            </a:r>
            <a:r>
              <a:rPr lang="en-US" sz="3200" b="0" i="0" u="sng" dirty="0">
                <a:solidFill>
                  <a:schemeClr val="bg1"/>
                </a:solidFill>
                <a:effectLst/>
                <a:latin typeface="Times New Roman" panose="02020603050405020304" pitchFamily="18" charset="0"/>
                <a:cs typeface="Times New Roman" panose="02020603050405020304" pitchFamily="18" charset="0"/>
              </a:rPr>
              <a:t>: </a:t>
            </a:r>
            <a:r>
              <a:rPr lang="en-US" sz="3200" b="0" i="0" dirty="0">
                <a:solidFill>
                  <a:schemeClr val="bg1"/>
                </a:solidFill>
                <a:effectLst/>
                <a:latin typeface="Times New Roman" panose="02020603050405020304" pitchFamily="18" charset="0"/>
                <a:cs typeface="Times New Roman" panose="02020603050405020304" pitchFamily="18" charset="0"/>
              </a:rPr>
              <a:t>Keyloggers may incorporate more sophisticated stealth techniques to evade detection by antivirus software and security measures, making them harder to detect and remove.</a:t>
            </a: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v"/>
            </a:pPr>
            <a:r>
              <a:rPr lang="en-US" sz="3200" b="1" i="0" u="sng" dirty="0">
                <a:solidFill>
                  <a:schemeClr val="bg1"/>
                </a:solidFill>
                <a:effectLst/>
                <a:latin typeface="Times New Roman" panose="02020603050405020304" pitchFamily="18" charset="0"/>
                <a:cs typeface="Times New Roman" panose="02020603050405020304" pitchFamily="18" charset="0"/>
              </a:rPr>
              <a:t>Targeted Attacks</a:t>
            </a:r>
            <a:r>
              <a:rPr lang="en-US" sz="3200" b="0" i="0" u="sng" dirty="0">
                <a:solidFill>
                  <a:schemeClr val="bg1"/>
                </a:solidFill>
                <a:effectLst/>
                <a:latin typeface="Times New Roman" panose="02020603050405020304" pitchFamily="18" charset="0"/>
                <a:cs typeface="Times New Roman" panose="02020603050405020304" pitchFamily="18" charset="0"/>
              </a:rPr>
              <a:t>: </a:t>
            </a:r>
            <a:r>
              <a:rPr lang="en-US" sz="3200" b="0" i="0" dirty="0">
                <a:solidFill>
                  <a:schemeClr val="bg1"/>
                </a:solidFill>
                <a:effectLst/>
                <a:latin typeface="Times New Roman" panose="02020603050405020304" pitchFamily="18" charset="0"/>
                <a:cs typeface="Times New Roman" panose="02020603050405020304" pitchFamily="18" charset="0"/>
              </a:rPr>
              <a:t>Keyloggers may become more tailored to specific targets or industries, with customized features designed to extract particular types of sensitive information.</a:t>
            </a: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v"/>
            </a:pPr>
            <a:r>
              <a:rPr lang="en-US" sz="3200" b="1" i="0" u="sng" dirty="0">
                <a:solidFill>
                  <a:schemeClr val="bg1"/>
                </a:solidFill>
                <a:effectLst/>
                <a:latin typeface="Times New Roman" panose="02020603050405020304" pitchFamily="18" charset="0"/>
                <a:cs typeface="Times New Roman" panose="02020603050405020304" pitchFamily="18" charset="0"/>
              </a:rPr>
              <a:t>Integration with AI</a:t>
            </a:r>
            <a:r>
              <a:rPr lang="en-US" sz="3200" b="0" i="0" u="sng" dirty="0">
                <a:solidFill>
                  <a:schemeClr val="bg1"/>
                </a:solidFill>
                <a:effectLst/>
                <a:latin typeface="Times New Roman" panose="02020603050405020304" pitchFamily="18" charset="0"/>
                <a:cs typeface="Times New Roman" panose="02020603050405020304" pitchFamily="18" charset="0"/>
              </a:rPr>
              <a:t>: </a:t>
            </a:r>
            <a:r>
              <a:rPr lang="en-US" sz="3200" b="0" i="0" dirty="0">
                <a:solidFill>
                  <a:schemeClr val="bg1"/>
                </a:solidFill>
                <a:effectLst/>
                <a:latin typeface="Times New Roman" panose="02020603050405020304" pitchFamily="18" charset="0"/>
                <a:cs typeface="Times New Roman" panose="02020603050405020304" pitchFamily="18" charset="0"/>
              </a:rPr>
              <a:t>Integration with artificial intelligence (AI) and machine learning algorithms could enable keyloggers to analyze keystroke data more intelligently, identifying patterns and extracting valuable insights with greater accuracy.</a:t>
            </a: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v"/>
            </a:pPr>
            <a:r>
              <a:rPr lang="en-US" sz="3200" b="1" i="0" u="sng" dirty="0">
                <a:solidFill>
                  <a:schemeClr val="bg1"/>
                </a:solidFill>
                <a:effectLst/>
                <a:latin typeface="Times New Roman" panose="02020603050405020304" pitchFamily="18" charset="0"/>
                <a:cs typeface="Times New Roman" panose="02020603050405020304" pitchFamily="18" charset="0"/>
              </a:rPr>
              <a:t>Cross-Platform Compatibility</a:t>
            </a:r>
            <a:r>
              <a:rPr lang="en-US" sz="3200" b="0" i="0" u="sng" dirty="0">
                <a:solidFill>
                  <a:schemeClr val="bg1"/>
                </a:solidFill>
                <a:effectLst/>
                <a:latin typeface="Times New Roman" panose="02020603050405020304" pitchFamily="18" charset="0"/>
                <a:cs typeface="Times New Roman" panose="02020603050405020304" pitchFamily="18" charset="0"/>
              </a:rPr>
              <a:t>: </a:t>
            </a:r>
            <a:r>
              <a:rPr lang="en-US" sz="3200" b="0" i="0" dirty="0">
                <a:solidFill>
                  <a:schemeClr val="bg1"/>
                </a:solidFill>
                <a:effectLst/>
                <a:latin typeface="Times New Roman" panose="02020603050405020304" pitchFamily="18" charset="0"/>
                <a:cs typeface="Times New Roman" panose="02020603050405020304" pitchFamily="18" charset="0"/>
              </a:rPr>
              <a:t>Keyloggers may be developed to target a broader range of devices and operating systems, including mobile devices, IoT devices, and cloud-based platforms.</a:t>
            </a: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v"/>
            </a:pPr>
            <a:r>
              <a:rPr lang="en-US" sz="3200" b="1" i="0" u="sng" dirty="0">
                <a:solidFill>
                  <a:schemeClr val="bg1"/>
                </a:solidFill>
                <a:effectLst/>
                <a:latin typeface="Times New Roman" panose="02020603050405020304" pitchFamily="18" charset="0"/>
                <a:cs typeface="Times New Roman" panose="02020603050405020304" pitchFamily="18" charset="0"/>
              </a:rPr>
              <a:t>Evasion of Virtual Environments</a:t>
            </a:r>
            <a:r>
              <a:rPr lang="en-US" sz="3200" b="0" i="0" u="sng" dirty="0">
                <a:solidFill>
                  <a:schemeClr val="bg1"/>
                </a:solidFill>
                <a:effectLst/>
                <a:latin typeface="Times New Roman" panose="02020603050405020304" pitchFamily="18" charset="0"/>
                <a:cs typeface="Times New Roman" panose="02020603050405020304" pitchFamily="18" charset="0"/>
              </a:rPr>
              <a:t>: </a:t>
            </a:r>
            <a:r>
              <a:rPr lang="en-US" sz="3200" b="0" i="0" dirty="0">
                <a:solidFill>
                  <a:schemeClr val="bg1"/>
                </a:solidFill>
                <a:effectLst/>
                <a:latin typeface="Times New Roman" panose="02020603050405020304" pitchFamily="18" charset="0"/>
                <a:cs typeface="Times New Roman" panose="02020603050405020304" pitchFamily="18" charset="0"/>
              </a:rPr>
              <a:t>Keyloggers may evolve to evade detection within virtualized environments commonly used for malware analysis, posing challenges for researchers and security professionals.</a:t>
            </a: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457200" indent="-457200" algn="l">
              <a:buClr>
                <a:schemeClr val="bg1"/>
              </a:buClr>
              <a:buFont typeface="Wingdings" panose="05000000000000000000" pitchFamily="2" charset="2"/>
              <a:buChar char="v"/>
            </a:pPr>
            <a:r>
              <a:rPr lang="en-US" sz="3200" b="1" i="0" u="sng" dirty="0">
                <a:solidFill>
                  <a:schemeClr val="bg1"/>
                </a:solidFill>
                <a:effectLst/>
                <a:latin typeface="Times New Roman" panose="02020603050405020304" pitchFamily="18" charset="0"/>
                <a:cs typeface="Times New Roman" panose="02020603050405020304" pitchFamily="18" charset="0"/>
              </a:rPr>
              <a:t>Data Exfiltration Techniques</a:t>
            </a:r>
            <a:r>
              <a:rPr lang="en-US" sz="3200" b="0" i="0" u="sng" dirty="0">
                <a:solidFill>
                  <a:schemeClr val="bg1"/>
                </a:solidFill>
                <a:effectLst/>
                <a:latin typeface="Times New Roman" panose="02020603050405020304" pitchFamily="18" charset="0"/>
                <a:cs typeface="Times New Roman" panose="02020603050405020304" pitchFamily="18" charset="0"/>
              </a:rPr>
              <a:t>: </a:t>
            </a:r>
            <a:r>
              <a:rPr lang="en-US" sz="3200" b="0" i="0" dirty="0">
                <a:solidFill>
                  <a:schemeClr val="bg1"/>
                </a:solidFill>
                <a:effectLst/>
                <a:latin typeface="Times New Roman" panose="02020603050405020304" pitchFamily="18" charset="0"/>
                <a:cs typeface="Times New Roman" panose="02020603050405020304" pitchFamily="18" charset="0"/>
              </a:rPr>
              <a:t>Future keyloggers may employ more sophisticated data exfiltration techniques, such as steganography or encryption, to conceal stolen information during transmission and avoid detection.</a:t>
            </a:r>
            <a:endParaRPr lang="en-US" sz="3200" b="0" i="0" dirty="0">
              <a:solidFill>
                <a:schemeClr val="bg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7262</Words>
  <Application>WPS Presentation</Application>
  <PresentationFormat>Custom</PresentationFormat>
  <Paragraphs>123</Paragraphs>
  <Slides>10</Slides>
  <Notes>9</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10</vt:i4>
      </vt:variant>
    </vt:vector>
  </HeadingPairs>
  <TitlesOfParts>
    <vt:vector size="25" baseType="lpstr">
      <vt:lpstr>Arial</vt:lpstr>
      <vt:lpstr>SimSun</vt:lpstr>
      <vt:lpstr>Wingdings</vt:lpstr>
      <vt:lpstr>Arial</vt:lpstr>
      <vt:lpstr>Calibri</vt:lpstr>
      <vt:lpstr>Times New Roman</vt:lpstr>
      <vt:lpstr>Teko Medium</vt:lpstr>
      <vt:lpstr>Wingdings</vt:lpstr>
      <vt:lpstr>Times New Roman</vt:lpstr>
      <vt:lpstr>Montserrat</vt:lpstr>
      <vt:lpstr>Segoe Print</vt:lpstr>
      <vt:lpstr>Söhne</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389</cp:revision>
  <dcterms:created xsi:type="dcterms:W3CDTF">2024-04-04T14:41:20Z</dcterms:created>
  <dcterms:modified xsi:type="dcterms:W3CDTF">2024-04-04T14:42:25Z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207D390C990243B1A5969AF8AABDABA0_12</vt:lpwstr>
  </property>
  <property fmtid="{D5CDD505-2E9C-101B-9397-08002B2CF9AE}" pid="3" name="KSOProductBuildVer">
    <vt:lpwstr>1033-12.2.0.13489</vt:lpwstr>
  </property>
</Properties>
</file>